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79" r:id="rId4"/>
    <p:sldId id="280" r:id="rId5"/>
    <p:sldId id="281" r:id="rId6"/>
    <p:sldId id="258" r:id="rId7"/>
    <p:sldId id="270" r:id="rId8"/>
    <p:sldId id="274" r:id="rId9"/>
    <p:sldId id="259" r:id="rId10"/>
    <p:sldId id="276" r:id="rId11"/>
    <p:sldId id="271" r:id="rId12"/>
    <p:sldId id="272" r:id="rId13"/>
    <p:sldId id="262" r:id="rId14"/>
    <p:sldId id="263" r:id="rId15"/>
    <p:sldId id="264" r:id="rId16"/>
    <p:sldId id="288" r:id="rId17"/>
    <p:sldId id="289" r:id="rId18"/>
    <p:sldId id="268" r:id="rId19"/>
    <p:sldId id="269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387" autoAdjust="0"/>
  </p:normalViewPr>
  <p:slideViewPr>
    <p:cSldViewPr>
      <p:cViewPr varScale="1">
        <p:scale>
          <a:sx n="90" d="100"/>
          <a:sy n="90" d="100"/>
        </p:scale>
        <p:origin x="-13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4DC57-788D-4155-8E33-4E3EE575D6EE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D90E24-7A28-42FB-B27E-68D765E75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5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3D1FE4-7345-43B8-895E-D5D210CD2BE3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9AD0D1-8AE5-4407-82E9-A23FAC9A5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5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1E4CB-5E05-40F1-84E3-679BB474EF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0C04F-3382-446C-9833-9A900F29E8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57519-87F2-4BE9-9963-12BCC6157F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DE13E-E0AE-4D73-9244-9D7E3FE315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797E-B30B-410A-9FF9-3C4812C0067F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E56E-38C7-42F7-93A7-0D641AC1F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9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35CA-6E1A-473F-9692-E77F88E9200C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FED7-710D-4A4F-BBBC-776BF42C8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8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E09E-8C9B-49FD-8A46-FB0619809FF5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D842-773F-4FAB-A8E2-5F3B0EAA4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1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DDB7-BEF8-4E2F-92B6-5601D1ED6C25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0FE5-6B7C-44B4-888B-685E4D49B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6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5EEC-2E21-4FB7-9BE2-08C1D7608C17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8D0D-8FA6-4FC6-BF23-0043827A4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5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C4FF-4CA6-439D-99CD-88EEB936CC59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4E2-69AE-4D4D-B44F-5DCABEB18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4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BB7F-4BAD-4470-AFFA-14D1DF5D7DFC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2367-3915-4F69-A881-1BE13B524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7AE0-FE69-496B-8044-B957C73A78C8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9370-A8D8-4E09-B213-C2C22AD24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9052-C043-428C-BF65-2990CB4C6714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CE73-7B1A-419A-B165-A881693C7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E022-9984-44F2-9EAA-9AA4D12B182E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417C-5DE6-49B5-9C86-CBA727957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7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EEEE-3224-44B7-9E04-008511E4C9DE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98DD-7975-4B4B-A574-D44D6BBFC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0F479A-DD04-48B1-AF5A-241CFA0E77EA}" type="datetimeFigureOut">
              <a:rPr lang="en-US"/>
              <a:pPr>
                <a:defRPr/>
              </a:pPr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C7FE7-A219-4677-A904-62E6E1D44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KRISHI  KARMAN AWARDS 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2015-16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  BY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HIMACHAL        PRADESH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March,   2016,    3.00 PM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8580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EXPENDITURE   UNDER   NFSM   2015-16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Rs. in Lac)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54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700"/>
                <a:gridCol w="2954793"/>
                <a:gridCol w="1697402"/>
                <a:gridCol w="1806039"/>
                <a:gridCol w="1837066"/>
              </a:tblGrid>
              <a:tr h="667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Allocation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Expenditure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571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NFSM-RICE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165.00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165.00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5330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NFSM-MAIZE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397.00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397.00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6852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NFSM-WHEAT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1068.91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940.38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87.97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4827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NFSM-PULSES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92.34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92.32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99.97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6852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Addl. Area Coverage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99.58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98.58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98.99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56658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:-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1822.83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1693.28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92.89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</a:tr>
              <a:tr h="668280">
                <a:tc gridSpan="5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 State has  implemented  this scheme on 50:50 basis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instead of 90:10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477">
                <a:tc gridSpan="5"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H.P. is  not  covered  under  BEGRI and NMOOP of RKVY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COORDINATION   WITH    RELATED    LINE   DEPARTMENTS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Meetings of District Irrigation Committees were held regularly in order to ensure regular supply of Irrigation Water.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Himachal is a power surplus state so regular power supply was ensured to Agriculture on subsidised rates.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Adequate Credit disbursement was ensured through KCC.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was no Shortage of Fertilizer during 2015-16, adequate allocation and Supply ensured.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Adequate Supply of Seed and PP Material was ensured through Public and Private Network.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POST HARVEST MANAGEMENT AND MARKETING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is self sufficient in Food Grain and there is little Marketable surplus to be procured under MSP.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efficient Marketing of Food Grains, 57 Marketing Yards have been set up in the State.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has  also repealed the APMC Act in 2005 and full- fills the eligibility for National Agriculture Market.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Provisions have been made in APMC Act for Direct Marketing, e- marketing, single point levy of Market Fee, Contract Farming and Setting up of Private Markets.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Harvest Facilities are being set up in the APMC yards under PP Mode.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Initiatives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 of Reaper cum binder in Wheat/Rice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4864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H.P.                     :10.2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                    : Rs.3.20 Lakh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Govt. Assistance : Rs.1.50 Lakh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Efficiency of harvesting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: 1 Acre/ hr.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Tested by  : Farm Machinery &amp;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Training Institute, Hissar (HR.)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Oil Consumption: 1 Lt / hr  			  (diesel)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Content Placeholder 4" descr="C:\Users\akk\AppData\Local\Microsoft\Windows\Temporary Internet Files\Content.Word\Repper-cum Bin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648200" cy="5486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of Power Weeders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90600"/>
            <a:ext cx="4114800" cy="58674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H.P.   : 6 and 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Cost : Rs.80,000 and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Rs.90,000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Attachments: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Paddler ,  Leveler &amp; Rotter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Govt. Assistance: 	  	     Rs.15,000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Attachments extra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Plough, Tines, Seed Drill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Efficiency : 1/2 Acre/ hr.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Oil Consumption: 0.5 Lt 		    / hr  (diesel)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5365" name="Picture 16" descr="C:\Users\akk\AppData\Local\Microsoft\Windows\Temporary Internet Files\Content.Word\Power Wee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02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7" descr="C:\Users\akk\AppData\Local\Microsoft\Windows\Temporary Internet Files\Content.Word\Plo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C:\Users\akk\AppData\Local\Microsoft\Windows\Temporary Internet Files\Content.Word\Seed D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1" descr="C:\Users\akk\AppData\Local\Microsoft\Windows\Temporary Internet Files\Content.Word\Till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   STRATEGY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 MEASURES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TAKEN   TO  ACHIEVE  HIGHER  PRODUCTION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6700"/>
            <a:ext cx="9144000" cy="53213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Balanced Fertilization and Distribution of Soil Health Card to every Farmer.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emphasis on Mechanization due to shortage of Farm Labour.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Area coverage under High yielding Hybrids in Rice and Maize.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Bringing more area under Pulses through Mix./ Inter Cropping.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Improving Irrigation Efficiency through large area Coverage through Sprinklers.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Crop Protection through Solar fencing 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Production and productivity Rice crop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	Area in 000’hect.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Prod.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 000 M.T,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Yield in Kgs / hect.)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362200"/>
          <a:ext cx="9144000" cy="44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912"/>
                <a:gridCol w="3193288"/>
                <a:gridCol w="1214046"/>
                <a:gridCol w="2147823"/>
                <a:gridCol w="1514931"/>
              </a:tblGrid>
              <a:tr h="457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Yield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  <a:tr h="6857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2010-11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77.06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128.92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1672.98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  <a:tr h="6095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74.98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127.28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1697.69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  <a:tr h="68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76.90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125.28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1629.13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  <a:tr h="6095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2013-14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74.36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128.49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1727.95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  <a:tr h="685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72.47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127.38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1757.73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  <a:tr h="7605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73.69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129.88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1762.65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Physical and financial progress under NFSM 2015-16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3288"/>
          <a:ext cx="9144000" cy="593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21"/>
                <a:gridCol w="4032643"/>
                <a:gridCol w="1151859"/>
                <a:gridCol w="1057291"/>
                <a:gridCol w="1208333"/>
                <a:gridCol w="1283853"/>
              </a:tblGrid>
              <a:tr h="45716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NFSM-Rice 2015-16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(Rs. in Lac)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395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S.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Interventions</a:t>
                      </a:r>
                    </a:p>
                  </a:txBody>
                  <a:tcPr marL="9525" marR="952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TARGETS</a:t>
                      </a: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ACHIEVEMENTS</a:t>
                      </a: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N.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4" marB="0" anchor="ctr"/>
                </a:tc>
              </a:tr>
              <a:tr h="4585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(a)  Cluster Demonstration 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458599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(b) Cropping  System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based Demonstration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6114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Seed Distribution: HYVs Seeds 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4585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Plant and Soil Protection Management 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4138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4138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20.69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ctr"/>
                </a:tc>
              </a:tr>
              <a:tr h="535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Resource Conservation Technique / Tools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35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Incentive for Pump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35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Cropping System based trainings,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4976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Local Initiatives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16352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Total:-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Physical and financial progress under NFSM 2015-16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3288"/>
          <a:ext cx="9144000" cy="593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21"/>
                <a:gridCol w="4032643"/>
                <a:gridCol w="1151859"/>
                <a:gridCol w="1057291"/>
                <a:gridCol w="1208333"/>
                <a:gridCol w="1283853"/>
              </a:tblGrid>
              <a:tr h="4572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NFSM-Wheat 2015-16	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(Rs. in Lac)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39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Interventions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ACHIEVEMENTS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5" marB="0" anchor="ctr"/>
                </a:tc>
              </a:tr>
              <a:tr h="4537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(a)  Cluster Demonstration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307.50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307.50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3771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(b) Cropping  System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based Demonstration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06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Seed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Distribution: HYVs Seeds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200.33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81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Plant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and Soil Protection Management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81.77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82.67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93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Resource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Conservation Technique / Tools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3151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72.90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89.21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5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Efficient Water Application Tools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38.69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9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Cropping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System based trainings,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4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Miscellaneous Expenses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125.00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18.70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9289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Local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Initiatives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0915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Total:-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1068.91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940.38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Physical and financial progress under NFSM 2015-16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76400"/>
          <a:ext cx="914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21"/>
                <a:gridCol w="4032643"/>
                <a:gridCol w="1151859"/>
                <a:gridCol w="1057291"/>
                <a:gridCol w="1208333"/>
                <a:gridCol w="1283853"/>
              </a:tblGrid>
              <a:tr h="115203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NFSM-Maize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	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(Rs. in Lac)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2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Interventions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ACHIEVEMENTS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5" marB="0" anchor="ctr"/>
                </a:tc>
              </a:tr>
              <a:tr h="8894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Cluster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Demonstration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4440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185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Seed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Distribution: HYVs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 Hybrid Seeds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238.30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9225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Total:-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397.00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397.00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Physical and financial progress under NFSM 2015-16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066800"/>
          <a:ext cx="9144000" cy="581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21"/>
                <a:gridCol w="4032643"/>
                <a:gridCol w="1151859"/>
                <a:gridCol w="1057291"/>
                <a:gridCol w="1208333"/>
                <a:gridCol w="1283853"/>
              </a:tblGrid>
              <a:tr h="60954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NFSM-Pulses 2015-16	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(Rs. in Lac)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457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S.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Interventions</a:t>
                      </a:r>
                    </a:p>
                  </a:txBody>
                  <a:tcPr marL="9525" marR="952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TARGETS</a:t>
                      </a: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ACHIEVEMENTS</a:t>
                      </a: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N.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4" marB="0" anchor="ctr"/>
                </a:tc>
              </a:tr>
              <a:tr h="6245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(a)  Cluster Demonstration 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17882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(b)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Cropping  System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based Demonstration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178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Seed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Distribution: HYVs Seeds 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493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Distribution of  P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P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chemicals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669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Efficient Water Application Tools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499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Cropping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System based trainings,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0.49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5918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Local Initiatives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496027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Total:-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92.34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92.32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Physical and financial progress under NFSM 2015-16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143000"/>
          <a:ext cx="9144000" cy="574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32"/>
                <a:gridCol w="4016037"/>
                <a:gridCol w="1039438"/>
                <a:gridCol w="1169296"/>
                <a:gridCol w="1115971"/>
                <a:gridCol w="1394925"/>
              </a:tblGrid>
              <a:tr h="6096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NFSM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Addl. Area Coverage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(Rs. in Lac)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</a:tr>
              <a:tr h="457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Interventions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ACHIEVEMENTS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Phy.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Fin.</a:t>
                      </a:r>
                    </a:p>
                  </a:txBody>
                  <a:tcPr marL="9525" marR="9525" marT="9525" marB="0" anchor="ctr"/>
                </a:tc>
              </a:tr>
              <a:tr h="609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Cluster Demonstration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09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Seed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Distribution: HYVs Seeds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858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Integrated Nutrient Management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34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Plant and Soil Protection Management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1344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6.72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858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Resource Conservation Technique / Tools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3.00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858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Local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Initiatives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3975"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Total:-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99.58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98.58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Production and productivity of Wheat crop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Area in 000’hect.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Prod.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 000 M.T,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Yield in Kgs / hect.)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308225"/>
          <a:ext cx="9144000" cy="454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795752"/>
                <a:gridCol w="1700048"/>
                <a:gridCol w="1752600"/>
                <a:gridCol w="1828800"/>
              </a:tblGrid>
              <a:tr h="4595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Yield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  <a:tr h="6207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2010-11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357.24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614.89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1721.21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  <a:tr h="6077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355.87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629.09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1767.76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  <a:tr h="6951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354.27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671.94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1896.72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  <a:tr h="658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2013-14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350.32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685.45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1956.65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  <a:tr h="665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330.39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648.29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1962.19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  <a:tr h="8419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341.05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667.62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1957.56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Production and productivity of Maize crop.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						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Area in 000’hect.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Prod.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 000 M.T,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Yield in Kgs / hect.)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133600"/>
          <a:ext cx="91440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048000"/>
                <a:gridCol w="1600200"/>
                <a:gridCol w="1752600"/>
                <a:gridCol w="18288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Yield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2010-11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296.37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670.90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2263.72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293.936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708.05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2408.86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294.32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657.16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2232.81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2013.14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292.78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678.25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2316.59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292.58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735.96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2515.41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294.22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737.65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2507.12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4.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Production and productivity of Barley crop.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						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Area in 000’hect.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Prod.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 000 M.T,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					Yield in Kgs / hect.)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133600"/>
          <a:ext cx="9144000" cy="477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743200"/>
                <a:gridCol w="1828800"/>
                <a:gridCol w="1828800"/>
                <a:gridCol w="1828800"/>
              </a:tblGrid>
              <a:tr h="766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Yield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766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2010-11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22.34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32.17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1440.26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676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20.63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31.46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1525.26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665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20.35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34.83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1711.19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519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2013-15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20.23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35.18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1738.79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61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21.73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36.70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1689.21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766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19.23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34.33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1785.85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ACHIEVEMENTS  OF  STATE  IN FOOD  GRAIN PRODUCTION 2015-16: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 (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Area in 000’hect. Prod.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 000 M.T, Yield in Kgs / hect.)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15424" cy="550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495"/>
                <a:gridCol w="3284226"/>
                <a:gridCol w="1410660"/>
                <a:gridCol w="1757970"/>
                <a:gridCol w="1558073"/>
              </a:tblGrid>
              <a:tr h="4572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Crop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Yield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6858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Rice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73.69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129.88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1762.65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509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Maize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294.22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737.65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2507.12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5852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Wheat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341.05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667.62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1957.56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5434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Barley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19.23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34.33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1785.85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6482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Pulses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30.53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59.55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1950.54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549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Millets &amp; Bajra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4.27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3.09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725.04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7295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Ragi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1026.57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  <a:tr h="7939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Total Food Grains:-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764.87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1634.07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2136.40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4" marB="45724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ACHIEVEMENTS  OF  STATE  IN FOOD  GRAIN PRODUCTION FROM :        2010-11 to 2015-16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Area in 000’hect. Prod.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 000 M.T, Yield in Kgs / hect.)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60525"/>
          <a:ext cx="911542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495"/>
                <a:gridCol w="3284226"/>
                <a:gridCol w="1410660"/>
                <a:gridCol w="1757970"/>
                <a:gridCol w="1558073"/>
              </a:tblGrid>
              <a:tr h="63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Yield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  <a:tr h="8998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2010-11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795.18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1493.87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1878.65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  <a:tr h="685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786.58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1532.77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1948.64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  <a:tr h="838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2012-13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786.43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1541.33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1959.91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  <a:tr h="6857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2013-14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774.72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1585.13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2046.05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  <a:tr h="7619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2014-15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755.21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1607.88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2129.05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  <a:tr h="6711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764.87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1634.07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2136.40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4" marB="45714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 INNOVATIONS  /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Introduced new Farm Machinery like: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Reaper cum Binder , Paddy Transplanter , Power Weeder, Power Plough , Power Tiller.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Seed Replacement Rate.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of High yielding Hybrids.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Promotion of Water soluble Fertilizers.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Scale Farmers Field Schools in Rice, Wheat, Pulses and Maize.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COVERAGE  OF  NFSM  PROGRAMME  						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Total Districts  :	Twelve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NFSM-Rice	:	Two Districts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NFSM-Wheat	: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Eleven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Districts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NFSM-Maize	:	 Nine Districts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NFSM-Pulses	:	 All    Districts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1326</Words>
  <Application>Microsoft Office PowerPoint</Application>
  <PresentationFormat>On-screen Show (4:3)</PresentationFormat>
  <Paragraphs>598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  KRISHI  KARMAN AWARDS    2015-16   PRESENTATION   BY   HIMACHAL        PRADESH  14Th   March,   2016,    3.00 PM  </vt:lpstr>
      <vt:lpstr>1. Production and productivity Rice crop.                Area in 000’hect.         Prod. in 000 M.T,         Yield in Kgs / hect.)</vt:lpstr>
      <vt:lpstr>2. Production and productivity of Wheat crop.                Area in 000’hect.         Prod. in 000 M.T,         Yield in Kgs / hect.)</vt:lpstr>
      <vt:lpstr>3.   Production and productivity of Maize crop.          Area in 000’hect.         Prod. in 000 M.T,         Yield in Kgs / hect.)</vt:lpstr>
      <vt:lpstr> 4.   Production and productivity of Barley crop.           Area in 000’hect.         Prod. in 000 M.T,         Yield in Kgs / hect.)</vt:lpstr>
      <vt:lpstr>ACHIEVEMENTS  OF  STATE  IN FOOD  GRAIN PRODUCTION 2015-16:   (Area in 000’hect. Prod. in 000 M.T, Yield in Kgs / hect.)</vt:lpstr>
      <vt:lpstr>ACHIEVEMENTS  OF  STATE  IN FOOD  GRAIN PRODUCTION FROM :        2010-11 to 2015-16                      (Area in 000’hect. Prod. in 000 M.T, Yield in Kgs / hect.)</vt:lpstr>
      <vt:lpstr>NEW  INNOVATIONS  / INITIATIVES</vt:lpstr>
      <vt:lpstr>COVERAGE  OF  NFSM  PROGRAMME         2015-16</vt:lpstr>
      <vt:lpstr>EXPENDITURE   UNDER   NFSM   2015-16         ( Rs. in Lac) </vt:lpstr>
      <vt:lpstr>COORDINATION   WITH    RELATED    LINE   DEPARTMENTS </vt:lpstr>
      <vt:lpstr>POST HARVEST MANAGEMENT AND MARKETING SUPPORT</vt:lpstr>
      <vt:lpstr>.                 New Initiatives      Introduction of Reaper cum binder in Wheat/Rice</vt:lpstr>
      <vt:lpstr>Introduction of Power Weeders</vt:lpstr>
      <vt:lpstr>PowerPoint Presentation</vt:lpstr>
      <vt:lpstr>PowerPoint Presentation</vt:lpstr>
      <vt:lpstr>PowerPoint Presentation</vt:lpstr>
      <vt:lpstr>FUTURE    STRATEGY  AND  MEASURES  TAKEN   TO  ACHIEVE  HIGHER  PRODUCTION</vt:lpstr>
      <vt:lpstr>THANKS</vt:lpstr>
      <vt:lpstr>    Physical and financial progress under NFSM 2015-16</vt:lpstr>
      <vt:lpstr>    Physical and financial progress under NFSM 2015-16</vt:lpstr>
      <vt:lpstr>    Physical and financial progress under NFSM 2015-16</vt:lpstr>
      <vt:lpstr>    Physical and financial progress under NFSM 2015-16</vt:lpstr>
      <vt:lpstr>    Physical and financial progress under NFSM 2015-16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FOOD SECURITY MISSION   DEPARTMENT OF AGRICULTURE  HIMACHAL PRADESH</dc:title>
  <dc:creator>akk</dc:creator>
  <cp:lastModifiedBy>SUN</cp:lastModifiedBy>
  <cp:revision>145</cp:revision>
  <dcterms:created xsi:type="dcterms:W3CDTF">2015-12-12T07:17:07Z</dcterms:created>
  <dcterms:modified xsi:type="dcterms:W3CDTF">2017-03-16T18:47:37Z</dcterms:modified>
</cp:coreProperties>
</file>