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34" r:id="rId1"/>
  </p:sldMasterIdLst>
  <p:notesMasterIdLst>
    <p:notesMasterId r:id="rId36"/>
  </p:notesMasterIdLst>
  <p:handoutMasterIdLst>
    <p:handoutMasterId r:id="rId37"/>
  </p:handoutMasterIdLst>
  <p:sldIdLst>
    <p:sldId id="568" r:id="rId2"/>
    <p:sldId id="582" r:id="rId3"/>
    <p:sldId id="569" r:id="rId4"/>
    <p:sldId id="570" r:id="rId5"/>
    <p:sldId id="571" r:id="rId6"/>
    <p:sldId id="572" r:id="rId7"/>
    <p:sldId id="583" r:id="rId8"/>
    <p:sldId id="575" r:id="rId9"/>
    <p:sldId id="576" r:id="rId10"/>
    <p:sldId id="577" r:id="rId11"/>
    <p:sldId id="578" r:id="rId12"/>
    <p:sldId id="558" r:id="rId13"/>
    <p:sldId id="581" r:id="rId14"/>
    <p:sldId id="552" r:id="rId15"/>
    <p:sldId id="541" r:id="rId16"/>
    <p:sldId id="496" r:id="rId17"/>
    <p:sldId id="589" r:id="rId18"/>
    <p:sldId id="497" r:id="rId19"/>
    <p:sldId id="542" r:id="rId20"/>
    <p:sldId id="421" r:id="rId21"/>
    <p:sldId id="428" r:id="rId22"/>
    <p:sldId id="418" r:id="rId23"/>
    <p:sldId id="498" r:id="rId24"/>
    <p:sldId id="344" r:id="rId25"/>
    <p:sldId id="543" r:id="rId26"/>
    <p:sldId id="544" r:id="rId27"/>
    <p:sldId id="317" r:id="rId28"/>
    <p:sldId id="318" r:id="rId29"/>
    <p:sldId id="586" r:id="rId30"/>
    <p:sldId id="587" r:id="rId31"/>
    <p:sldId id="424" r:id="rId32"/>
    <p:sldId id="588" r:id="rId33"/>
    <p:sldId id="590" r:id="rId34"/>
    <p:sldId id="567" r:id="rId35"/>
  </p:sldIdLst>
  <p:sldSz cx="9906000" cy="6858000" type="A4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0033CC"/>
    <a:srgbClr val="99FF33"/>
    <a:srgbClr val="080808"/>
    <a:srgbClr val="CCFFCC"/>
    <a:srgbClr val="00009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4660"/>
  </p:normalViewPr>
  <p:slideViewPr>
    <p:cSldViewPr>
      <p:cViewPr varScale="1">
        <p:scale>
          <a:sx n="87" d="100"/>
          <a:sy n="87" d="100"/>
        </p:scale>
        <p:origin x="-1260" y="-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7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0"/>
      <c:perspective val="30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006600"/>
            </a:solidFill>
            <a:ln w="2532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25329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 w="25329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 w="25329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3366FF"/>
              </a:solidFill>
              <a:ln w="25329">
                <a:noFill/>
              </a:ln>
            </c:spPr>
          </c:dPt>
          <c:dLbls>
            <c:txPr>
              <a:bodyPr/>
              <a:lstStyle/>
              <a:p>
                <a:pPr>
                  <a:defRPr lang="hi-IN"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10-11</c:v>
                </c:pt>
                <c:pt idx="1">
                  <c:v>11-12</c:v>
                </c:pt>
                <c:pt idx="2">
                  <c:v>12-13</c:v>
                </c:pt>
                <c:pt idx="3">
                  <c:v>13-14</c:v>
                </c:pt>
                <c:pt idx="4">
                  <c:v>14-15</c:v>
                </c:pt>
                <c:pt idx="5">
                  <c:v>15-16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149.52000000000001</c:v>
                </c:pt>
                <c:pt idx="1">
                  <c:v>203.94</c:v>
                </c:pt>
                <c:pt idx="2">
                  <c:v>236.9</c:v>
                </c:pt>
                <c:pt idx="3">
                  <c:v>229.78</c:v>
                </c:pt>
                <c:pt idx="4">
                  <c:v>286.87</c:v>
                </c:pt>
                <c:pt idx="5">
                  <c:v>339.51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0062592"/>
        <c:axId val="24072576"/>
        <c:axId val="0"/>
      </c:bar3DChart>
      <c:catAx>
        <c:axId val="280062592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lang="hi-IN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24072576"/>
        <c:crosses val="autoZero"/>
        <c:auto val="1"/>
        <c:lblAlgn val="ctr"/>
        <c:lblOffset val="100"/>
        <c:noMultiLvlLbl val="0"/>
      </c:catAx>
      <c:valAx>
        <c:axId val="2407257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lang="hi-IN"/>
            </a:pPr>
            <a:endParaRPr lang="en-US"/>
          </a:p>
        </c:txPr>
        <c:crossAx val="280062592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5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0"/>
      <c:perspective val="30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9342492533261245E-2"/>
          <c:y val="8.9084140568438025E-2"/>
          <c:w val="0.8854850936736357"/>
          <c:h val="0.784154384551659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PRODUCTIVITY</c:v>
                </c:pt>
              </c:strCache>
            </c:strRef>
          </c:tx>
          <c:spPr>
            <a:solidFill>
              <a:srgbClr val="006600"/>
            </a:solidFill>
            <a:ln w="25206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25206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 w="25206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 w="25206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3366FF"/>
              </a:solidFill>
              <a:ln w="25206">
                <a:noFill/>
              </a:ln>
            </c:spPr>
          </c:dPt>
          <c:dLbls>
            <c:txPr>
              <a:bodyPr/>
              <a:lstStyle/>
              <a:p>
                <a:pPr>
                  <a:defRPr lang="hi-IN" sz="199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10-11</c:v>
                </c:pt>
                <c:pt idx="1">
                  <c:v>11-12</c:v>
                </c:pt>
                <c:pt idx="2">
                  <c:v>12-13</c:v>
                </c:pt>
                <c:pt idx="3">
                  <c:v>13-14</c:v>
                </c:pt>
                <c:pt idx="4">
                  <c:v>14-15</c:v>
                </c:pt>
                <c:pt idx="5">
                  <c:v>15-16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1233</c:v>
                </c:pt>
                <c:pt idx="1">
                  <c:v>1397</c:v>
                </c:pt>
                <c:pt idx="2">
                  <c:v>1596</c:v>
                </c:pt>
                <c:pt idx="3">
                  <c:v>1568</c:v>
                </c:pt>
                <c:pt idx="4">
                  <c:v>1744</c:v>
                </c:pt>
                <c:pt idx="5">
                  <c:v>2471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6516608"/>
        <c:axId val="316522496"/>
        <c:axId val="0"/>
      </c:bar3DChart>
      <c:catAx>
        <c:axId val="316516608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spPr>
          <a:ln w="315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lang="hi-IN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16522496"/>
        <c:crosses val="autoZero"/>
        <c:auto val="1"/>
        <c:lblAlgn val="ctr"/>
        <c:lblOffset val="100"/>
        <c:noMultiLvlLbl val="0"/>
      </c:catAx>
      <c:valAx>
        <c:axId val="316522496"/>
        <c:scaling>
          <c:orientation val="minMax"/>
        </c:scaling>
        <c:delete val="0"/>
        <c:axPos val="l"/>
        <c:majorGridlines>
          <c:spPr>
            <a:ln w="315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5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lang="hi-IN"/>
            </a:pPr>
            <a:endParaRPr lang="en-US"/>
          </a:p>
        </c:txPr>
        <c:crossAx val="316516608"/>
        <c:crosses val="autoZero"/>
        <c:crossBetween val="between"/>
      </c:valAx>
      <c:spPr>
        <a:noFill/>
        <a:ln w="2539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4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034077514262801"/>
          <c:y val="8.3715767236412567E-2"/>
          <c:w val="0.85364499371011104"/>
          <c:h val="0.7222172076051476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 </c:v>
                </c:pt>
              </c:strCache>
            </c:strRef>
          </c:tx>
          <c:spPr>
            <a:ln w="12625">
              <a:solidFill>
                <a:srgbClr val="865357"/>
              </a:solidFill>
              <a:prstDash val="solid"/>
            </a:ln>
          </c:spPr>
          <c:marker>
            <c:spPr>
              <a:solidFill>
                <a:srgbClr val="4F81BD"/>
              </a:solidFill>
              <a:ln>
                <a:solidFill>
                  <a:srgbClr val="865357"/>
                </a:solidFill>
                <a:prstDash val="solid"/>
              </a:ln>
            </c:spPr>
          </c:marker>
          <c:dLbls>
            <c:spPr>
              <a:noFill/>
              <a:ln w="25250">
                <a:noFill/>
              </a:ln>
            </c:spPr>
            <c:txPr>
              <a:bodyPr/>
              <a:lstStyle/>
              <a:p>
                <a:pPr>
                  <a:defRPr lang="hi-IN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10-11 </c:v>
                </c:pt>
                <c:pt idx="1">
                  <c:v>11-12 </c:v>
                </c:pt>
                <c:pt idx="2">
                  <c:v>12-13 </c:v>
                </c:pt>
                <c:pt idx="3">
                  <c:v>13-14 </c:v>
                </c:pt>
                <c:pt idx="4">
                  <c:v>14-15 </c:v>
                </c:pt>
                <c:pt idx="5">
                  <c:v>15-16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76.27</c:v>
                </c:pt>
                <c:pt idx="1">
                  <c:v>115.39</c:v>
                </c:pt>
                <c:pt idx="2">
                  <c:v>131.39000000000001</c:v>
                </c:pt>
                <c:pt idx="3">
                  <c:v>129.37</c:v>
                </c:pt>
                <c:pt idx="4">
                  <c:v>171.04</c:v>
                </c:pt>
                <c:pt idx="5">
                  <c:v>184.1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Mandi Arrival</c:v>
                </c:pt>
              </c:strCache>
            </c:strRef>
          </c:tx>
          <c:spPr>
            <a:ln w="12625">
              <a:solidFill>
                <a:srgbClr val="DD0806"/>
              </a:solidFill>
              <a:prstDash val="solid"/>
            </a:ln>
          </c:spPr>
          <c:marker>
            <c:spPr>
              <a:solidFill>
                <a:srgbClr val="C0504D"/>
              </a:solidFill>
              <a:ln>
                <a:solidFill>
                  <a:srgbClr val="DD0806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4023668639053255E-2"/>
                  <c:y val="6.8292490877664813E-2"/>
                </c:manualLayout>
              </c:layout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250">
                <a:noFill/>
              </a:ln>
            </c:spPr>
            <c:txPr>
              <a:bodyPr/>
              <a:lstStyle/>
              <a:p>
                <a:pPr>
                  <a:defRPr lang="hi-IN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10-11 </c:v>
                </c:pt>
                <c:pt idx="1">
                  <c:v>11-12 </c:v>
                </c:pt>
                <c:pt idx="2">
                  <c:v>12-13 </c:v>
                </c:pt>
                <c:pt idx="3">
                  <c:v>13-14 </c:v>
                </c:pt>
                <c:pt idx="4">
                  <c:v>14-15 </c:v>
                </c:pt>
                <c:pt idx="5">
                  <c:v>15-16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72.16</c:v>
                </c:pt>
                <c:pt idx="1">
                  <c:v>96.57</c:v>
                </c:pt>
                <c:pt idx="2">
                  <c:v>119.36</c:v>
                </c:pt>
                <c:pt idx="3">
                  <c:v>111.23</c:v>
                </c:pt>
                <c:pt idx="4">
                  <c:v>121.91000000000012</c:v>
                </c:pt>
                <c:pt idx="5">
                  <c:v>135.33000000000001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6434688"/>
        <c:axId val="316436480"/>
      </c:lineChart>
      <c:catAx>
        <c:axId val="316434688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spPr>
          <a:ln w="3154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lang="hi-IN"/>
            </a:pPr>
            <a:endParaRPr lang="en-US"/>
          </a:p>
        </c:txPr>
        <c:crossAx val="316436480"/>
        <c:crosses val="autoZero"/>
        <c:auto val="1"/>
        <c:lblAlgn val="ctr"/>
        <c:lblOffset val="100"/>
        <c:noMultiLvlLbl val="0"/>
      </c:catAx>
      <c:valAx>
        <c:axId val="316436480"/>
        <c:scaling>
          <c:orientation val="minMax"/>
          <c:min val="60"/>
        </c:scaling>
        <c:delete val="0"/>
        <c:axPos val="l"/>
        <c:majorGridlines>
          <c:spPr>
            <a:ln w="3154">
              <a:solidFill>
                <a:srgbClr val="808080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54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lang="hi-IN"/>
            </a:pPr>
            <a:endParaRPr lang="en-US"/>
          </a:p>
        </c:txPr>
        <c:crossAx val="316434688"/>
        <c:crosses val="autoZero"/>
        <c:crossBetween val="between"/>
      </c:valAx>
      <c:spPr>
        <a:noFill/>
        <a:ln w="25386">
          <a:noFill/>
        </a:ln>
      </c:spPr>
    </c:plotArea>
    <c:legend>
      <c:legendPos val="r"/>
      <c:layout>
        <c:manualLayout>
          <c:xMode val="edge"/>
          <c:yMode val="edge"/>
          <c:x val="0.24652821134044639"/>
          <c:y val="1.5246255982708041E-3"/>
          <c:w val="0.5272108663184798"/>
          <c:h val="7.0866141732283491E-2"/>
        </c:manualLayout>
      </c:layout>
      <c:overlay val="0"/>
      <c:spPr>
        <a:noFill/>
        <a:ln w="25250">
          <a:noFill/>
        </a:ln>
      </c:spPr>
      <c:txPr>
        <a:bodyPr/>
        <a:lstStyle/>
        <a:p>
          <a:pPr>
            <a:defRPr lang="hi-IN" sz="2000" b="1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4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897399844251631E-2"/>
          <c:y val="0.14886054532439641"/>
          <c:w val="0.8711317827798698"/>
          <c:h val="0.64363457408733005"/>
        </c:manualLayout>
      </c:layout>
      <c:lineChart>
        <c:grouping val="standard"/>
        <c:varyColors val="0"/>
        <c:ser>
          <c:idx val="2"/>
          <c:order val="2"/>
          <c:tx>
            <c:strRef>
              <c:f>Sheet1!$B$1</c:f>
              <c:strCache>
                <c:ptCount val="1"/>
                <c:pt idx="0">
                  <c:v>COOP. BANK</c:v>
                </c:pt>
              </c:strCache>
            </c:strRef>
          </c:tx>
          <c:spPr>
            <a:ln w="12671">
              <a:solidFill>
                <a:srgbClr val="666699"/>
              </a:solidFill>
              <a:prstDash val="solid"/>
            </a:ln>
          </c:spPr>
          <c:cat>
            <c:strRef>
              <c:f>Sheet1!$A$2:$A$7</c:f>
              <c:strCache>
                <c:ptCount val="6"/>
                <c:pt idx="0">
                  <c:v>10-11</c:v>
                </c:pt>
                <c:pt idx="1">
                  <c:v>11-12</c:v>
                </c:pt>
                <c:pt idx="2">
                  <c:v>12-13</c:v>
                </c:pt>
                <c:pt idx="3">
                  <c:v>13-14</c:v>
                </c:pt>
                <c:pt idx="4">
                  <c:v>14-15</c:v>
                </c:pt>
                <c:pt idx="5">
                  <c:v>15-16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5037.8600000000024</c:v>
                </c:pt>
                <c:pt idx="1">
                  <c:v>7477.02</c:v>
                </c:pt>
                <c:pt idx="2">
                  <c:v>10350.33</c:v>
                </c:pt>
                <c:pt idx="3">
                  <c:v>12476.19</c:v>
                </c:pt>
                <c:pt idx="4">
                  <c:v>13287.38</c:v>
                </c:pt>
                <c:pt idx="5">
                  <c:v>13809.240000000014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Sheet1!$C$1</c:f>
              <c:strCache>
                <c:ptCount val="1"/>
                <c:pt idx="0">
                  <c:v>COM.BANK</c:v>
                </c:pt>
              </c:strCache>
            </c:strRef>
          </c:tx>
          <c:spPr>
            <a:ln w="12671">
              <a:solidFill>
                <a:srgbClr val="DD2D32"/>
              </a:solidFill>
              <a:prstDash val="solid"/>
            </a:ln>
          </c:spPr>
          <c:cat>
            <c:strRef>
              <c:f>Sheet1!$A$2:$A$7</c:f>
              <c:strCache>
                <c:ptCount val="6"/>
                <c:pt idx="0">
                  <c:v>10-11</c:v>
                </c:pt>
                <c:pt idx="1">
                  <c:v>11-12</c:v>
                </c:pt>
                <c:pt idx="2">
                  <c:v>12-13</c:v>
                </c:pt>
                <c:pt idx="3">
                  <c:v>13-14</c:v>
                </c:pt>
                <c:pt idx="4">
                  <c:v>14-15</c:v>
                </c:pt>
                <c:pt idx="5">
                  <c:v>15-16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9269.5300000000007</c:v>
                </c:pt>
                <c:pt idx="1">
                  <c:v>12079.49</c:v>
                </c:pt>
                <c:pt idx="2">
                  <c:v>21300.6</c:v>
                </c:pt>
                <c:pt idx="3">
                  <c:v>28151.780000000021</c:v>
                </c:pt>
                <c:pt idx="4">
                  <c:v>36583.18</c:v>
                </c:pt>
                <c:pt idx="5">
                  <c:v>45003.25</c:v>
                </c:pt>
              </c:numCache>
            </c:numRef>
          </c:val>
          <c:smooth val="0"/>
        </c:ser>
        <c:ser>
          <c:idx val="0"/>
          <c:order val="0"/>
          <c:tx>
            <c:strRef>
              <c:f>Sheet1!$B$1</c:f>
              <c:strCache>
                <c:ptCount val="1"/>
                <c:pt idx="0">
                  <c:v>COOP. BANK</c:v>
                </c:pt>
              </c:strCache>
            </c:strRef>
          </c:tx>
          <c:spPr>
            <a:ln w="12671">
              <a:solidFill>
                <a:srgbClr val="666699"/>
              </a:solidFill>
              <a:prstDash val="solid"/>
            </a:ln>
          </c:spPr>
          <c:marker>
            <c:spPr>
              <a:solidFill>
                <a:srgbClr val="4F81BD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dLbls>
            <c:spPr>
              <a:noFill/>
              <a:ln w="25343">
                <a:noFill/>
              </a:ln>
            </c:spPr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10-11</c:v>
                </c:pt>
                <c:pt idx="1">
                  <c:v>11-12</c:v>
                </c:pt>
                <c:pt idx="2">
                  <c:v>12-13</c:v>
                </c:pt>
                <c:pt idx="3">
                  <c:v>13-14</c:v>
                </c:pt>
                <c:pt idx="4">
                  <c:v>14-15</c:v>
                </c:pt>
                <c:pt idx="5">
                  <c:v>15-16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5037.8600000000024</c:v>
                </c:pt>
                <c:pt idx="1">
                  <c:v>7477.02</c:v>
                </c:pt>
                <c:pt idx="2">
                  <c:v>10350.33</c:v>
                </c:pt>
                <c:pt idx="3">
                  <c:v>12476.19</c:v>
                </c:pt>
                <c:pt idx="4">
                  <c:v>13287.38</c:v>
                </c:pt>
                <c:pt idx="5">
                  <c:v>13809.240000000014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COM.BANK</c:v>
                </c:pt>
              </c:strCache>
            </c:strRef>
          </c:tx>
          <c:spPr>
            <a:ln w="12671">
              <a:solidFill>
                <a:srgbClr val="DD2D32"/>
              </a:solidFill>
              <a:prstDash val="solid"/>
            </a:ln>
          </c:spPr>
          <c:marker>
            <c:spPr>
              <a:solidFill>
                <a:srgbClr val="C0504D"/>
              </a:solidFill>
              <a:ln>
                <a:solidFill>
                  <a:srgbClr val="DD2D32"/>
                </a:solidFill>
                <a:prstDash val="solid"/>
              </a:ln>
            </c:spPr>
          </c:marker>
          <c:dLbls>
            <c:spPr>
              <a:noFill/>
              <a:ln w="25343">
                <a:noFill/>
              </a:ln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10-11</c:v>
                </c:pt>
                <c:pt idx="1">
                  <c:v>11-12</c:v>
                </c:pt>
                <c:pt idx="2">
                  <c:v>12-13</c:v>
                </c:pt>
                <c:pt idx="3">
                  <c:v>13-14</c:v>
                </c:pt>
                <c:pt idx="4">
                  <c:v>14-15</c:v>
                </c:pt>
                <c:pt idx="5">
                  <c:v>15-16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9269.5300000000007</c:v>
                </c:pt>
                <c:pt idx="1">
                  <c:v>12079.49</c:v>
                </c:pt>
                <c:pt idx="2">
                  <c:v>21300.6</c:v>
                </c:pt>
                <c:pt idx="3">
                  <c:v>28151.780000000021</c:v>
                </c:pt>
                <c:pt idx="4">
                  <c:v>36583.18</c:v>
                </c:pt>
                <c:pt idx="5">
                  <c:v>45003.25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6802176"/>
        <c:axId val="316803712"/>
      </c:lineChart>
      <c:catAx>
        <c:axId val="316802176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spPr>
          <a:ln w="317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16803712"/>
        <c:crossesAt val="5000"/>
        <c:auto val="1"/>
        <c:lblAlgn val="ctr"/>
        <c:lblOffset val="100"/>
        <c:noMultiLvlLbl val="0"/>
      </c:catAx>
      <c:valAx>
        <c:axId val="316803712"/>
        <c:scaling>
          <c:orientation val="minMax"/>
          <c:max val="50000"/>
          <c:min val="4500"/>
        </c:scaling>
        <c:delete val="0"/>
        <c:axPos val="l"/>
        <c:majorGridlines>
          <c:spPr>
            <a:ln w="3170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in"/>
        <c:minorTickMark val="none"/>
        <c:tickLblPos val="nextTo"/>
        <c:spPr>
          <a:ln w="317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16802176"/>
        <c:crosses val="autoZero"/>
        <c:crossBetween val="between"/>
      </c:valAx>
    </c:plotArea>
    <c:legend>
      <c:legendPos val="t"/>
      <c:legendEntry>
        <c:idx val="0"/>
        <c:delete val="1"/>
      </c:legendEntry>
      <c:legendEntry>
        <c:idx val="1"/>
        <c:delete val="1"/>
      </c:legendEntry>
      <c:legendEntry>
        <c:idx val="2"/>
        <c:txPr>
          <a:bodyPr/>
          <a:lstStyle/>
          <a:p>
            <a:pPr>
              <a:defRPr sz="2000" b="1"/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sz="2000" b="1"/>
            </a:pPr>
            <a:endParaRPr lang="en-US"/>
          </a:p>
        </c:txPr>
      </c:legendEntry>
      <c:overlay val="0"/>
      <c:spPr>
        <a:noFill/>
        <a:ln w="0">
          <a:noFill/>
        </a:ln>
      </c:spPr>
      <c:txPr>
        <a:bodyPr/>
        <a:lstStyle/>
        <a:p>
          <a:pPr>
            <a:defRPr sz="2000" b="1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5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Kisan Credit Card</c:v>
                </c:pt>
              </c:strCache>
            </c:strRef>
          </c:tx>
          <c:spPr>
            <a:ln w="25261">
              <a:solidFill>
                <a:srgbClr val="666699"/>
              </a:solidFill>
              <a:prstDash val="solid"/>
            </a:ln>
          </c:spPr>
          <c:marker>
            <c:spPr>
              <a:solidFill>
                <a:srgbClr val="4F81BD"/>
              </a:solidFill>
              <a:ln>
                <a:solidFill>
                  <a:srgbClr val="666699"/>
                </a:solidFill>
                <a:prstDash val="solid"/>
              </a:ln>
            </c:spPr>
          </c:marker>
          <c:dLbls>
            <c:spPr>
              <a:noFill/>
              <a:ln w="25261">
                <a:noFill/>
              </a:ln>
            </c:spPr>
            <c:txPr>
              <a:bodyPr/>
              <a:lstStyle/>
              <a:p>
                <a:pPr algn="ctr" rtl="1">
                  <a:defRPr lang="hi-IN" sz="1804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10-11</c:v>
                </c:pt>
                <c:pt idx="1">
                  <c:v>11-12</c:v>
                </c:pt>
                <c:pt idx="2">
                  <c:v>12-13</c:v>
                </c:pt>
                <c:pt idx="3">
                  <c:v>13-14</c:v>
                </c:pt>
                <c:pt idx="4">
                  <c:v>14-15</c:v>
                </c:pt>
                <c:pt idx="5">
                  <c:v>15-16</c:v>
                </c:pt>
              </c:strCache>
            </c:strRef>
          </c:cat>
          <c:val>
            <c:numRef>
              <c:f>Sheet1!$B$2:$B$7</c:f>
              <c:numCache>
                <c:formatCode>0.000</c:formatCode>
                <c:ptCount val="6"/>
                <c:pt idx="0">
                  <c:v>38.190000000000012</c:v>
                </c:pt>
                <c:pt idx="1">
                  <c:v>42.92</c:v>
                </c:pt>
                <c:pt idx="2">
                  <c:v>45.64</c:v>
                </c:pt>
                <c:pt idx="3">
                  <c:v>47.339999999999996</c:v>
                </c:pt>
                <c:pt idx="4">
                  <c:v>51.52</c:v>
                </c:pt>
                <c:pt idx="5">
                  <c:v>76.7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6857728"/>
        <c:axId val="316867712"/>
      </c:lineChart>
      <c:catAx>
        <c:axId val="316857728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spPr>
          <a:ln w="3154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lang="hi-IN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16867712"/>
        <c:crosses val="autoZero"/>
        <c:auto val="1"/>
        <c:lblAlgn val="ctr"/>
        <c:lblOffset val="100"/>
        <c:noMultiLvlLbl val="0"/>
      </c:catAx>
      <c:valAx>
        <c:axId val="316867712"/>
        <c:scaling>
          <c:orientation val="minMax"/>
          <c:min val="35"/>
        </c:scaling>
        <c:delete val="0"/>
        <c:axPos val="l"/>
        <c:majorGridlines>
          <c:spPr>
            <a:ln w="3154">
              <a:solidFill>
                <a:srgbClr val="808080"/>
              </a:solidFill>
              <a:prstDash val="solid"/>
            </a:ln>
          </c:spPr>
        </c:majorGridlines>
        <c:numFmt formatCode="0.000" sourceLinked="1"/>
        <c:majorTickMark val="out"/>
        <c:minorTickMark val="none"/>
        <c:tickLblPos val="nextTo"/>
        <c:spPr>
          <a:ln w="3154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lang="hi-IN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16857728"/>
        <c:crosses val="autoZero"/>
        <c:crossBetween val="between"/>
      </c:valAx>
      <c:spPr>
        <a:noFill/>
        <a:ln w="2538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4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0"/>
      <c:perspective val="30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006600"/>
            </a:solidFill>
            <a:ln w="25405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25405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 w="25405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 w="25405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3366FF"/>
              </a:solidFill>
              <a:ln w="25405">
                <a:noFill/>
              </a:ln>
            </c:spPr>
          </c:dPt>
          <c:dLbls>
            <c:txPr>
              <a:bodyPr/>
              <a:lstStyle/>
              <a:p>
                <a:pPr>
                  <a:defRPr lang="hi-IN"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6"/>
                <c:pt idx="0">
                  <c:v>10-11</c:v>
                </c:pt>
                <c:pt idx="1">
                  <c:v>11-12</c:v>
                </c:pt>
                <c:pt idx="2">
                  <c:v>12-13</c:v>
                </c:pt>
                <c:pt idx="3">
                  <c:v>13-14</c:v>
                </c:pt>
                <c:pt idx="4">
                  <c:v>14-15</c:v>
                </c:pt>
                <c:pt idx="5">
                  <c:v>15-16</c:v>
                </c:pt>
              </c:strCache>
            </c:strRef>
          </c:cat>
          <c:val>
            <c:numRef>
              <c:f>Sheet1!$B$2:$B$8</c:f>
              <c:numCache>
                <c:formatCode>0.00</c:formatCode>
                <c:ptCount val="6"/>
                <c:pt idx="0">
                  <c:v>76.271000000000001</c:v>
                </c:pt>
                <c:pt idx="1">
                  <c:v>115.39</c:v>
                </c:pt>
                <c:pt idx="2">
                  <c:v>131.03</c:v>
                </c:pt>
                <c:pt idx="3">
                  <c:v>129.37</c:v>
                </c:pt>
                <c:pt idx="4">
                  <c:v>171.03</c:v>
                </c:pt>
                <c:pt idx="5">
                  <c:v>184.1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148"/>
        <c:shape val="box"/>
        <c:axId val="23776256"/>
        <c:axId val="23778048"/>
        <c:axId val="0"/>
      </c:bar3DChart>
      <c:catAx>
        <c:axId val="23776256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spPr>
          <a:ln w="3176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lang="hi-IN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23778048"/>
        <c:crosses val="autoZero"/>
        <c:auto val="1"/>
        <c:lblAlgn val="ctr"/>
        <c:lblOffset val="100"/>
        <c:noMultiLvlLbl val="0"/>
      </c:catAx>
      <c:valAx>
        <c:axId val="23778048"/>
        <c:scaling>
          <c:orientation val="minMax"/>
        </c:scaling>
        <c:delete val="0"/>
        <c:axPos val="l"/>
        <c:majorGridlines>
          <c:spPr>
            <a:ln w="3176">
              <a:solidFill>
                <a:srgbClr val="808080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6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lang="hi-IN"/>
            </a:pPr>
            <a:endParaRPr lang="en-US"/>
          </a:p>
        </c:txPr>
        <c:crossAx val="2377625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45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0"/>
      <c:perspective val="30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006600"/>
            </a:solidFill>
            <a:ln w="2532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25329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 w="25329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 w="25329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3366FF"/>
              </a:solidFill>
              <a:ln w="25329">
                <a:noFill/>
              </a:ln>
            </c:spPr>
          </c:dPt>
          <c:dLbls>
            <c:txPr>
              <a:bodyPr/>
              <a:lstStyle/>
              <a:p>
                <a:pPr>
                  <a:defRPr lang="hi-IN"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10-11</c:v>
                </c:pt>
                <c:pt idx="1">
                  <c:v>11-12</c:v>
                </c:pt>
                <c:pt idx="2">
                  <c:v>12-13</c:v>
                </c:pt>
                <c:pt idx="3">
                  <c:v>13-14</c:v>
                </c:pt>
                <c:pt idx="4">
                  <c:v>14-15</c:v>
                </c:pt>
                <c:pt idx="5">
                  <c:v>15-16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17.72</c:v>
                </c:pt>
                <c:pt idx="1">
                  <c:v>22.27</c:v>
                </c:pt>
                <c:pt idx="2">
                  <c:v>27.75</c:v>
                </c:pt>
                <c:pt idx="3">
                  <c:v>28.439999999999987</c:v>
                </c:pt>
                <c:pt idx="4">
                  <c:v>36.25</c:v>
                </c:pt>
                <c:pt idx="5">
                  <c:v>53.2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7057280"/>
        <c:axId val="187058816"/>
        <c:axId val="0"/>
      </c:bar3DChart>
      <c:catAx>
        <c:axId val="187057280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lang="hi-IN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87058816"/>
        <c:crosses val="autoZero"/>
        <c:auto val="1"/>
        <c:lblAlgn val="ctr"/>
        <c:lblOffset val="100"/>
        <c:noMultiLvlLbl val="0"/>
      </c:catAx>
      <c:valAx>
        <c:axId val="18705881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lang="hi-IN"/>
            </a:pPr>
            <a:endParaRPr lang="en-US"/>
          </a:p>
        </c:txPr>
        <c:crossAx val="187057280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5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0"/>
      <c:perspective val="30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006600"/>
            </a:solidFill>
            <a:ln w="2532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25329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 w="25329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 w="25329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3366FF"/>
              </a:solidFill>
              <a:ln w="25329">
                <a:noFill/>
              </a:ln>
            </c:spPr>
          </c:dPt>
          <c:dLbls>
            <c:txPr>
              <a:bodyPr/>
              <a:lstStyle/>
              <a:p>
                <a:pPr>
                  <a:defRPr lang="hi-IN"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10-11</c:v>
                </c:pt>
                <c:pt idx="1">
                  <c:v>11-12</c:v>
                </c:pt>
                <c:pt idx="2">
                  <c:v>12-13</c:v>
                </c:pt>
                <c:pt idx="3">
                  <c:v>13-14</c:v>
                </c:pt>
                <c:pt idx="4">
                  <c:v>14-15</c:v>
                </c:pt>
                <c:pt idx="5">
                  <c:v>15-16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33.86</c:v>
                </c:pt>
                <c:pt idx="1">
                  <c:v>41.620000000000012</c:v>
                </c:pt>
                <c:pt idx="2">
                  <c:v>51.660000000000011</c:v>
                </c:pt>
                <c:pt idx="3">
                  <c:v>46.44</c:v>
                </c:pt>
                <c:pt idx="4">
                  <c:v>48.28</c:v>
                </c:pt>
                <c:pt idx="5">
                  <c:v>56.54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4574592"/>
        <c:axId val="214576128"/>
        <c:axId val="0"/>
      </c:bar3DChart>
      <c:catAx>
        <c:axId val="214574592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lang="hi-IN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214576128"/>
        <c:crosses val="autoZero"/>
        <c:auto val="1"/>
        <c:lblAlgn val="ctr"/>
        <c:lblOffset val="100"/>
        <c:noMultiLvlLbl val="0"/>
      </c:catAx>
      <c:valAx>
        <c:axId val="21457612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lang="hi-IN"/>
            </a:pPr>
            <a:endParaRPr lang="en-US"/>
          </a:p>
        </c:txPr>
        <c:crossAx val="214574592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5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0"/>
      <c:perspective val="30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006600"/>
            </a:solidFill>
            <a:ln w="25329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25329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 w="25329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 w="25329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3366FF"/>
              </a:solidFill>
              <a:ln w="25329">
                <a:noFill/>
              </a:ln>
            </c:spPr>
          </c:dPt>
          <c:dLbls>
            <c:txPr>
              <a:bodyPr/>
              <a:lstStyle/>
              <a:p>
                <a:pPr>
                  <a:defRPr lang="hi-IN" sz="2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10-11</c:v>
                </c:pt>
                <c:pt idx="1">
                  <c:v>11-12</c:v>
                </c:pt>
                <c:pt idx="2">
                  <c:v>12-13</c:v>
                </c:pt>
                <c:pt idx="3">
                  <c:v>13-14</c:v>
                </c:pt>
                <c:pt idx="4">
                  <c:v>14-15</c:v>
                </c:pt>
                <c:pt idx="5">
                  <c:v>15-16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21.67</c:v>
                </c:pt>
                <c:pt idx="1">
                  <c:v>24.67</c:v>
                </c:pt>
                <c:pt idx="2">
                  <c:v>26.17</c:v>
                </c:pt>
                <c:pt idx="3">
                  <c:v>25.51</c:v>
                </c:pt>
                <c:pt idx="4">
                  <c:v>31.29</c:v>
                </c:pt>
                <c:pt idx="5">
                  <c:v>45.67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4726912"/>
        <c:axId val="214736896"/>
        <c:axId val="0"/>
      </c:bar3DChart>
      <c:catAx>
        <c:axId val="214726912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lang="hi-IN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214736896"/>
        <c:crosses val="autoZero"/>
        <c:auto val="1"/>
        <c:lblAlgn val="ctr"/>
        <c:lblOffset val="100"/>
        <c:noMultiLvlLbl val="0"/>
      </c:catAx>
      <c:valAx>
        <c:axId val="21473689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lang="hi-IN"/>
            </a:pPr>
            <a:endParaRPr lang="en-US"/>
          </a:p>
        </c:txPr>
        <c:crossAx val="214726912"/>
        <c:crosses val="autoZero"/>
        <c:crossBetween val="between"/>
      </c:valAx>
      <c:spPr>
        <a:noFill/>
        <a:ln w="2539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5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0"/>
      <c:perspective val="30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9342492533261245E-2"/>
          <c:y val="8.9084140568438025E-2"/>
          <c:w val="0.8854850936736357"/>
          <c:h val="0.784154384551659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PRODUCTIVITY</c:v>
                </c:pt>
              </c:strCache>
            </c:strRef>
          </c:tx>
          <c:spPr>
            <a:solidFill>
              <a:srgbClr val="006600"/>
            </a:solidFill>
            <a:ln w="25176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25176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 w="25176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 w="25176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3366FF"/>
              </a:solidFill>
              <a:ln w="25176">
                <a:noFill/>
              </a:ln>
            </c:spPr>
          </c:dPt>
          <c:dLbls>
            <c:txPr>
              <a:bodyPr/>
              <a:lstStyle/>
              <a:p>
                <a:pPr>
                  <a:defRPr lang="hi-IN" sz="199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10-11</c:v>
                </c:pt>
                <c:pt idx="1">
                  <c:v>11-12</c:v>
                </c:pt>
                <c:pt idx="2">
                  <c:v>12-13</c:v>
                </c:pt>
                <c:pt idx="3">
                  <c:v>13-14</c:v>
                </c:pt>
                <c:pt idx="4">
                  <c:v>14-15</c:v>
                </c:pt>
                <c:pt idx="5">
                  <c:v>15-16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1162</c:v>
                </c:pt>
                <c:pt idx="1">
                  <c:v>1510</c:v>
                </c:pt>
                <c:pt idx="2">
                  <c:v>1676</c:v>
                </c:pt>
                <c:pt idx="3">
                  <c:v>1603</c:v>
                </c:pt>
                <c:pt idx="4">
                  <c:v>1856</c:v>
                </c:pt>
                <c:pt idx="5">
                  <c:v>2183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4891904"/>
        <c:axId val="212669568"/>
        <c:axId val="0"/>
      </c:bar3DChart>
      <c:catAx>
        <c:axId val="21489190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spPr>
          <a:ln w="315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lang="hi-IN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212669568"/>
        <c:crosses val="autoZero"/>
        <c:auto val="1"/>
        <c:lblAlgn val="ctr"/>
        <c:lblOffset val="100"/>
        <c:noMultiLvlLbl val="0"/>
      </c:catAx>
      <c:valAx>
        <c:axId val="212669568"/>
        <c:scaling>
          <c:orientation val="minMax"/>
        </c:scaling>
        <c:delete val="0"/>
        <c:axPos val="l"/>
        <c:majorGridlines>
          <c:spPr>
            <a:ln w="315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5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lang="hi-IN"/>
            </a:pPr>
            <a:endParaRPr lang="en-US"/>
          </a:p>
        </c:txPr>
        <c:crossAx val="214891904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4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0"/>
      <c:perspective val="30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9342492533261245E-2"/>
          <c:y val="8.9084140568437831E-2"/>
          <c:w val="0.8854850936736357"/>
          <c:h val="0.784154384551660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PRODUCTIVITY</c:v>
                </c:pt>
              </c:strCache>
            </c:strRef>
          </c:tx>
          <c:spPr>
            <a:solidFill>
              <a:srgbClr val="006600"/>
            </a:solidFill>
            <a:ln w="25176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25176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 w="25176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 w="25176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3366FF"/>
              </a:solidFill>
              <a:ln w="25176">
                <a:noFill/>
              </a:ln>
            </c:spPr>
          </c:dPt>
          <c:dLbls>
            <c:txPr>
              <a:bodyPr/>
              <a:lstStyle/>
              <a:p>
                <a:pPr>
                  <a:defRPr lang="hi-IN" sz="199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10-11</c:v>
                </c:pt>
                <c:pt idx="1">
                  <c:v>11-12</c:v>
                </c:pt>
                <c:pt idx="2">
                  <c:v>12-13</c:v>
                </c:pt>
                <c:pt idx="3">
                  <c:v>13-14</c:v>
                </c:pt>
                <c:pt idx="4">
                  <c:v>14-15</c:v>
                </c:pt>
                <c:pt idx="5">
                  <c:v>15-16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1757</c:v>
                </c:pt>
                <c:pt idx="1">
                  <c:v>2360</c:v>
                </c:pt>
                <c:pt idx="2">
                  <c:v>2478</c:v>
                </c:pt>
                <c:pt idx="3">
                  <c:v>2405</c:v>
                </c:pt>
                <c:pt idx="4">
                  <c:v>2850</c:v>
                </c:pt>
                <c:pt idx="5">
                  <c:v>3115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726144"/>
        <c:axId val="212727680"/>
        <c:axId val="0"/>
      </c:bar3DChart>
      <c:catAx>
        <c:axId val="212726144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spPr>
          <a:ln w="315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lang="hi-IN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212727680"/>
        <c:crosses val="autoZero"/>
        <c:auto val="1"/>
        <c:lblAlgn val="ctr"/>
        <c:lblOffset val="100"/>
        <c:noMultiLvlLbl val="0"/>
      </c:catAx>
      <c:valAx>
        <c:axId val="212727680"/>
        <c:scaling>
          <c:orientation val="minMax"/>
        </c:scaling>
        <c:delete val="0"/>
        <c:axPos val="l"/>
        <c:majorGridlines>
          <c:spPr>
            <a:ln w="315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5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lang="hi-IN"/>
            </a:pPr>
            <a:endParaRPr lang="en-US"/>
          </a:p>
        </c:txPr>
        <c:crossAx val="212726144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4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0"/>
      <c:perspective val="30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9342492533261245E-2"/>
          <c:y val="8.9084140568437775E-2"/>
          <c:w val="0.8854850936736357"/>
          <c:h val="0.784154384551660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PRODUCTIVITY</c:v>
                </c:pt>
              </c:strCache>
            </c:strRef>
          </c:tx>
          <c:spPr>
            <a:solidFill>
              <a:srgbClr val="006600"/>
            </a:solidFill>
            <a:ln w="25176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25176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 w="25176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 w="25176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3366FF"/>
              </a:solidFill>
              <a:ln w="25176">
                <a:noFill/>
              </a:ln>
            </c:spPr>
          </c:dPt>
          <c:dLbls>
            <c:txPr>
              <a:bodyPr/>
              <a:lstStyle/>
              <a:p>
                <a:pPr>
                  <a:defRPr lang="hi-IN" sz="199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10-11</c:v>
                </c:pt>
                <c:pt idx="1">
                  <c:v>11-12</c:v>
                </c:pt>
                <c:pt idx="2">
                  <c:v>12-13</c:v>
                </c:pt>
                <c:pt idx="3">
                  <c:v>13-14</c:v>
                </c:pt>
                <c:pt idx="4">
                  <c:v>14-15</c:v>
                </c:pt>
                <c:pt idx="5">
                  <c:v>15-16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1106</c:v>
                </c:pt>
                <c:pt idx="1">
                  <c:v>1340</c:v>
                </c:pt>
                <c:pt idx="2">
                  <c:v>1474</c:v>
                </c:pt>
                <c:pt idx="3">
                  <c:v>1474</c:v>
                </c:pt>
                <c:pt idx="4">
                  <c:v>1684</c:v>
                </c:pt>
                <c:pt idx="5">
                  <c:v>2628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7974528"/>
        <c:axId val="287976832"/>
        <c:axId val="0"/>
      </c:bar3DChart>
      <c:catAx>
        <c:axId val="287974528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spPr>
          <a:ln w="315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lang="hi-IN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287976832"/>
        <c:crosses val="autoZero"/>
        <c:auto val="1"/>
        <c:lblAlgn val="ctr"/>
        <c:lblOffset val="100"/>
        <c:noMultiLvlLbl val="0"/>
      </c:catAx>
      <c:valAx>
        <c:axId val="287976832"/>
        <c:scaling>
          <c:orientation val="minMax"/>
        </c:scaling>
        <c:delete val="0"/>
        <c:axPos val="l"/>
        <c:majorGridlines>
          <c:spPr>
            <a:ln w="315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5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lang="hi-IN"/>
            </a:pPr>
            <a:endParaRPr lang="en-US"/>
          </a:p>
        </c:txPr>
        <c:crossAx val="287974528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4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0"/>
      <c:perspective val="30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9.9342492533261245E-2"/>
          <c:y val="8.9084140568437831E-2"/>
          <c:w val="0.8854850936736357"/>
          <c:h val="0.7841543845516607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PRODUCTIVITY</c:v>
                </c:pt>
              </c:strCache>
            </c:strRef>
          </c:tx>
          <c:spPr>
            <a:solidFill>
              <a:srgbClr val="006600"/>
            </a:solidFill>
            <a:ln w="25176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25176">
                <a:noFill/>
              </a:ln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 w="25176">
                <a:noFill/>
              </a:ln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 w="25176">
                <a:noFill/>
              </a:ln>
            </c:spPr>
          </c:dPt>
          <c:dPt>
            <c:idx val="3"/>
            <c:invertIfNegative val="0"/>
            <c:bubble3D val="0"/>
            <c:spPr>
              <a:solidFill>
                <a:srgbClr val="3366FF"/>
              </a:solidFill>
              <a:ln w="25176">
                <a:noFill/>
              </a:ln>
            </c:spPr>
          </c:dPt>
          <c:dLbls>
            <c:txPr>
              <a:bodyPr/>
              <a:lstStyle/>
              <a:p>
                <a:pPr>
                  <a:defRPr lang="hi-IN" sz="199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10-11</c:v>
                </c:pt>
                <c:pt idx="1">
                  <c:v>11-12</c:v>
                </c:pt>
                <c:pt idx="2">
                  <c:v>12-13</c:v>
                </c:pt>
                <c:pt idx="3">
                  <c:v>13-14</c:v>
                </c:pt>
                <c:pt idx="4">
                  <c:v>14-15</c:v>
                </c:pt>
                <c:pt idx="5">
                  <c:v>15-16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656</c:v>
                </c:pt>
                <c:pt idx="1">
                  <c:v>803</c:v>
                </c:pt>
                <c:pt idx="2">
                  <c:v>972</c:v>
                </c:pt>
                <c:pt idx="3">
                  <c:v>861</c:v>
                </c:pt>
                <c:pt idx="4">
                  <c:v>876</c:v>
                </c:pt>
                <c:pt idx="5">
                  <c:v>980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8820992"/>
        <c:axId val="308976640"/>
        <c:axId val="0"/>
      </c:bar3DChart>
      <c:catAx>
        <c:axId val="308820992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spPr>
          <a:ln w="315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lang="hi-IN" b="1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308976640"/>
        <c:crosses val="autoZero"/>
        <c:auto val="1"/>
        <c:lblAlgn val="ctr"/>
        <c:lblOffset val="100"/>
        <c:noMultiLvlLbl val="0"/>
      </c:catAx>
      <c:valAx>
        <c:axId val="308976640"/>
        <c:scaling>
          <c:orientation val="minMax"/>
        </c:scaling>
        <c:delete val="0"/>
        <c:axPos val="l"/>
        <c:majorGridlines>
          <c:spPr>
            <a:ln w="3155">
              <a:solidFill>
                <a:srgbClr val="80808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55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lang="hi-IN"/>
            </a:pPr>
            <a:endParaRPr lang="en-US"/>
          </a:p>
        </c:txPr>
        <c:crossAx val="308820992"/>
        <c:crosses val="autoZero"/>
        <c:crossBetween val="between"/>
      </c:valAx>
      <c:spPr>
        <a:noFill/>
        <a:ln w="2538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4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0.1514</cdr:x>
      <cdr:y>0.39205</cdr:y>
    </cdr:from>
    <cdr:to>
      <cdr:x>0.26563</cdr:x>
      <cdr:y>0.46023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312984" y="1752600"/>
          <a:ext cx="9906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n-US" sz="2000" b="1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5195" tIns="47597" rIns="95195" bIns="4759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wrap="square" lIns="95195" tIns="47597" rIns="95195" bIns="4759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D0F1EB92-8EFD-472D-AA10-DCC035A6AE51}" type="datetimeFigureOut">
              <a:rPr lang="en-US"/>
              <a:pPr>
                <a:defRPr/>
              </a:pPr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5195" tIns="47597" rIns="95195" bIns="4759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5195" tIns="47597" rIns="95195" bIns="4759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40CFDE0-0463-403B-AC9A-CC7C465B0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49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5195" tIns="47597" rIns="95195" bIns="4759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wrap="square" lIns="95195" tIns="47597" rIns="95195" bIns="4759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B9E7FB91-EF02-4ACC-86EA-7D590A525D81}" type="datetimeFigureOut">
              <a:rPr lang="en-US"/>
              <a:pPr>
                <a:defRPr/>
              </a:pPr>
              <a:t>3/16/2017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1363"/>
            <a:ext cx="5381625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95" tIns="47597" rIns="95195" bIns="47597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5195" tIns="47597" rIns="95195" bIns="47597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lIns="95195" tIns="47597" rIns="95195" bIns="4759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5195" tIns="47597" rIns="95195" bIns="4759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9103159-58E0-49A7-A2CA-15F1D8BB47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758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i-IN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i-IN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i-IN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i-IN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i-IN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65A28B5-C4D9-40DC-9E04-E736C5F659C0}" type="slidenum">
              <a:rPr lang="en-US" smtClean="0">
                <a:ea typeface="MS PGothic" pitchFamily="34" charset="-128"/>
              </a:rPr>
              <a:pPr>
                <a:defRPr/>
              </a:pPr>
              <a:t>24</a:t>
            </a:fld>
            <a:endParaRPr lang="en-US" smtClean="0"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i-I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i-I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i-IN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i-IN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i-IN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i-IN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i-IN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98C0A-45FB-4168-BF45-03A3BB9F78D7}" type="datetime1">
              <a:rPr lang="en-US"/>
              <a:pPr>
                <a:defRPr/>
              </a:pPr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954A6-CE87-4129-8886-67727A054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C4D69-5E59-4F95-B7E2-F4FF26045ED1}" type="datetime1">
              <a:rPr lang="en-US"/>
              <a:pPr>
                <a:defRPr/>
              </a:pPr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AF133-0A4C-4F94-9FC3-404709902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5FEA8-975C-441F-A3F0-5566E93F9016}" type="datetime1">
              <a:rPr lang="en-US"/>
              <a:pPr>
                <a:defRPr/>
              </a:pPr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33165-DE44-49B6-9D1D-CE0920133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B181-8951-4FBC-BDFC-EBC3593D6587}" type="datetime1">
              <a:rPr lang="en-US"/>
              <a:pPr>
                <a:defRPr/>
              </a:pPr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C95D8-FD21-471A-AF32-552970A39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122E5-7383-4BA8-AFC2-402D7040CF0C}" type="datetime1">
              <a:rPr lang="en-US"/>
              <a:pPr>
                <a:defRPr/>
              </a:pPr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C2E96-2BF2-49AA-938F-E7C7826FB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7453B-DA5C-46F1-B477-1E0D42D6A1D1}" type="datetime1">
              <a:rPr lang="en-US"/>
              <a:pPr>
                <a:defRPr/>
              </a:pPr>
              <a:t>3/16/2017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5FC19-8B32-493C-9A24-050DBB24C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C48A9-061A-426F-9B5A-4E7AA64D7346}" type="datetime1">
              <a:rPr lang="en-US"/>
              <a:pPr>
                <a:defRPr/>
              </a:pPr>
              <a:t>3/16/2017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FA611-3FBF-4B2B-8F8A-BD394083C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46FF8-4FCA-4371-807F-6E2CD1E37741}" type="datetime1">
              <a:rPr lang="en-US"/>
              <a:pPr>
                <a:defRPr/>
              </a:pPr>
              <a:t>3/16/2017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41100-648F-4309-9B4B-39D93C85E3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44C00-060C-4301-A77D-BBD8485006E3}" type="datetime1">
              <a:rPr lang="en-US"/>
              <a:pPr>
                <a:defRPr/>
              </a:pPr>
              <a:t>3/16/2017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231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FB189-11F5-4222-93E0-BE14299DE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1DB70-08C8-497A-942C-9A40DFCF6447}" type="datetime1">
              <a:rPr lang="en-US"/>
              <a:pPr>
                <a:defRPr/>
              </a:pPr>
              <a:t>3/16/2017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B625F-9967-42BD-BCD4-1885E2CE1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0887B-F352-4A8B-A4F2-67A5369C34EC}" type="datetime1">
              <a:rPr lang="en-US"/>
              <a:pPr>
                <a:defRPr/>
              </a:pPr>
              <a:t>3/16/2017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B856B-6351-47ED-8CFF-1418F758C3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985ED1D7-BDF1-401E-8A74-99BEAE51E581}" type="datetime1">
              <a:rPr lang="en-US"/>
              <a:pPr>
                <a:defRPr/>
              </a:pPr>
              <a:t>3/16/2017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AE79F031-9F8D-40C2-82A9-F13ACA778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543800" y="6492875"/>
            <a:ext cx="23114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F7C374C-4277-4E41-B87F-398CFB7DA650}" type="slidenum">
              <a:rPr lang="en-US" smtClean="0">
                <a:ea typeface="MS PGothic" pitchFamily="34" charset="-128"/>
              </a:rPr>
              <a:pPr>
                <a:defRPr/>
              </a:pPr>
              <a:t>1</a:t>
            </a:fld>
            <a:endParaRPr lang="en-US" smtClean="0">
              <a:ea typeface="MS PGothic" pitchFamily="34" charset="-128"/>
            </a:endParaRPr>
          </a:p>
        </p:txBody>
      </p:sp>
      <p:cxnSp>
        <p:nvCxnSpPr>
          <p:cNvPr id="6" name="Straight Connector 5"/>
          <p:cNvCxnSpPr>
            <a:cxnSpLocks noChangeShapeType="1"/>
          </p:cNvCxnSpPr>
          <p:nvPr/>
        </p:nvCxnSpPr>
        <p:spPr bwMode="auto">
          <a:xfrm>
            <a:off x="76200" y="152400"/>
            <a:ext cx="9677400" cy="1588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/>
        </p:spPr>
      </p:cxn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76200" y="304800"/>
            <a:ext cx="9525000" cy="1588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/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5400000">
            <a:off x="6515101" y="3390900"/>
            <a:ext cx="6172200" cy="3175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/>
        </p:spPr>
      </p:cxn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 rot="5400000">
            <a:off x="6590507" y="3315494"/>
            <a:ext cx="6324600" cy="1587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  <a:extLst/>
        </p:spPr>
      </p:cxnSp>
      <p:pic>
        <p:nvPicPr>
          <p:cNvPr id="2055" name="Picture 7" descr="C:\Users\prem\Desktop\11846760_524557407714335_111444755229331985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555625"/>
            <a:ext cx="13033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TextBox 7"/>
          <p:cNvSpPr txBox="1">
            <a:spLocks noChangeArrowheads="1"/>
          </p:cNvSpPr>
          <p:nvPr/>
        </p:nvSpPr>
        <p:spPr bwMode="auto">
          <a:xfrm>
            <a:off x="1905000" y="552450"/>
            <a:ext cx="7543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Lucida Bright" pitchFamily="18" charset="0"/>
              </a:rPr>
              <a:t>Department of Farmer Welfare and Agriculture Development,</a:t>
            </a:r>
          </a:p>
          <a:p>
            <a:r>
              <a:rPr lang="en-US" sz="2400" b="1" dirty="0">
                <a:solidFill>
                  <a:srgbClr val="006600"/>
                </a:solidFill>
                <a:latin typeface="Lucida Bright" pitchFamily="18" charset="0"/>
              </a:rPr>
              <a:t>Madhya Pradesh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33400" y="2286000"/>
            <a:ext cx="8763000" cy="830263"/>
          </a:xfrm>
          <a:prstGeom prst="rect">
            <a:avLst/>
          </a:prstGeom>
          <a:solidFill>
            <a:srgbClr val="006600"/>
          </a:solidFill>
          <a:ln>
            <a:noFill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Lucida Bright" pitchFamily="18" charset="0"/>
                <a:cs typeface="+mn-cs"/>
              </a:rPr>
              <a:t>ON THE PATH OF AGRARIAN PROSPERITY,</a:t>
            </a:r>
          </a:p>
          <a:p>
            <a:pPr algn="ctr">
              <a:defRPr/>
            </a:pP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Lucida Bright" pitchFamily="18" charset="0"/>
                <a:cs typeface="+mn-cs"/>
              </a:rPr>
              <a:t>PERFORMANCE AND STRATEGIC INTERVENTIONS</a:t>
            </a: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3352800" y="3124200"/>
            <a:ext cx="2895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006600"/>
                </a:solidFill>
                <a:latin typeface="Lucida Bright" pitchFamily="18" charset="0"/>
                <a:ea typeface="ＭＳ Ｐゴシック" pitchFamily="34" charset="-128"/>
                <a:cs typeface="Times New Roman" pitchFamily="18" charset="0"/>
              </a:rPr>
              <a:t>14 March 2017</a:t>
            </a:r>
            <a:endParaRPr lang="en-US" sz="2400" dirty="0">
              <a:solidFill>
                <a:srgbClr val="006600"/>
              </a:solidFill>
              <a:latin typeface="Lucida Bright" pitchFamily="18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41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5980" y="3720060"/>
            <a:ext cx="5334000" cy="2754313"/>
          </a:xfrm>
          <a:prstGeom prst="rect">
            <a:avLst/>
          </a:prstGeom>
          <a:noFill/>
          <a:ln w="57150" cap="sq">
            <a:solidFill>
              <a:srgbClr val="006600"/>
            </a:solidFill>
            <a:miter lim="800000"/>
            <a:headEnd/>
            <a:tailEnd/>
          </a:ln>
          <a:effectLst>
            <a:outerShdw dist="38100" dir="2700000" algn="tl" rotWithShape="0">
              <a:srgbClr val="808080">
                <a:alpha val="42999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228600" y="1295400"/>
          <a:ext cx="9207500" cy="4697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67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CAF3BE0-24C3-43D8-9453-A8E903E16F9E}" type="slidenum">
              <a:rPr lang="en-US" smtClean="0">
                <a:ea typeface="MS PGothic" pitchFamily="34" charset="-128"/>
              </a:rPr>
              <a:pPr>
                <a:defRPr/>
              </a:pPr>
              <a:t>10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577850" y="5943600"/>
            <a:ext cx="5613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Times New Roman" pitchFamily="18" charset="0"/>
                <a:cs typeface="Times New Roman" pitchFamily="18" charset="0"/>
              </a:rPr>
              <a:t>Source  : Agri. Statistics Hand Book </a:t>
            </a:r>
            <a:r>
              <a:rPr lang="en-US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(GoI), 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CLR, M.P.</a:t>
            </a:r>
          </a:p>
          <a:p>
            <a:r>
              <a:rPr lang="en-US" sz="1400" b="1">
                <a:latin typeface="Times New Roman" pitchFamily="18" charset="0"/>
                <a:cs typeface="Times New Roman" pitchFamily="18" charset="0"/>
              </a:rPr>
              <a:t>Percentage Increase over previous year</a:t>
            </a:r>
          </a:p>
        </p:txBody>
      </p:sp>
      <p:grpSp>
        <p:nvGrpSpPr>
          <p:cNvPr id="11269" name="Group 10"/>
          <p:cNvGrpSpPr>
            <a:grpSpLocks/>
          </p:cNvGrpSpPr>
          <p:nvPr/>
        </p:nvGrpSpPr>
        <p:grpSpPr bwMode="auto">
          <a:xfrm>
            <a:off x="76200" y="152400"/>
            <a:ext cx="9677400" cy="6326188"/>
            <a:chOff x="76200" y="152400"/>
            <a:chExt cx="9677400" cy="6326188"/>
          </a:xfrm>
        </p:grpSpPr>
        <p:cxnSp>
          <p:nvCxnSpPr>
            <p:cNvPr id="13" name="Straight Connector 12"/>
            <p:cNvCxnSpPr>
              <a:cxnSpLocks noChangeShapeType="1"/>
            </p:cNvCxnSpPr>
            <p:nvPr/>
          </p:nvCxnSpPr>
          <p:spPr bwMode="auto">
            <a:xfrm>
              <a:off x="76200" y="152400"/>
              <a:ext cx="96774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4" name="Straight Connector 13"/>
            <p:cNvCxnSpPr>
              <a:cxnSpLocks noChangeShapeType="1"/>
            </p:cNvCxnSpPr>
            <p:nvPr/>
          </p:nvCxnSpPr>
          <p:spPr bwMode="auto">
            <a:xfrm>
              <a:off x="76200" y="304800"/>
              <a:ext cx="95250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5" name="Straight Connector 14"/>
            <p:cNvCxnSpPr>
              <a:cxnSpLocks noChangeShapeType="1"/>
            </p:cNvCxnSpPr>
            <p:nvPr/>
          </p:nvCxnSpPr>
          <p:spPr bwMode="auto">
            <a:xfrm rot="5400000">
              <a:off x="6515101" y="3390900"/>
              <a:ext cx="6172200" cy="3175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6" name="Straight Connector 15"/>
            <p:cNvCxnSpPr>
              <a:cxnSpLocks noChangeShapeType="1"/>
            </p:cNvCxnSpPr>
            <p:nvPr/>
          </p:nvCxnSpPr>
          <p:spPr bwMode="auto">
            <a:xfrm rot="5400000">
              <a:off x="6590507" y="3315494"/>
              <a:ext cx="6324600" cy="158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</p:grpSp>
      <p:sp>
        <p:nvSpPr>
          <p:cNvPr id="11270" name="TextBox 1"/>
          <p:cNvSpPr txBox="1">
            <a:spLocks noChangeArrowheads="1"/>
          </p:cNvSpPr>
          <p:nvPr/>
        </p:nvSpPr>
        <p:spPr bwMode="auto">
          <a:xfrm>
            <a:off x="2476500" y="1828800"/>
            <a:ext cx="1155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22.41%</a:t>
            </a:r>
          </a:p>
        </p:txBody>
      </p:sp>
      <p:sp>
        <p:nvSpPr>
          <p:cNvPr id="11271" name="TextBox 1"/>
          <p:cNvSpPr txBox="1">
            <a:spLocks noChangeArrowheads="1"/>
          </p:cNvSpPr>
          <p:nvPr/>
        </p:nvSpPr>
        <p:spPr bwMode="auto">
          <a:xfrm>
            <a:off x="5035550" y="1609725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-11.42%</a:t>
            </a:r>
          </a:p>
        </p:txBody>
      </p:sp>
      <p:sp>
        <p:nvSpPr>
          <p:cNvPr id="11272" name="TextBox 1"/>
          <p:cNvSpPr txBox="1">
            <a:spLocks noChangeArrowheads="1"/>
          </p:cNvSpPr>
          <p:nvPr/>
        </p:nvSpPr>
        <p:spPr bwMode="auto">
          <a:xfrm>
            <a:off x="6438900" y="15240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1.74%</a:t>
            </a:r>
          </a:p>
        </p:txBody>
      </p:sp>
      <p:sp>
        <p:nvSpPr>
          <p:cNvPr id="11273" name="TextBox 1"/>
          <p:cNvSpPr txBox="1">
            <a:spLocks noChangeArrowheads="1"/>
          </p:cNvSpPr>
          <p:nvPr/>
        </p:nvSpPr>
        <p:spPr bwMode="auto">
          <a:xfrm>
            <a:off x="7724930" y="12192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11.87% *</a:t>
            </a: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122420" y="332673"/>
            <a:ext cx="9448800" cy="8248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  <a:ea typeface="ＭＳ Ｐゴシック" pitchFamily="34" charset="-128"/>
                <a:cs typeface="Times New Roman" pitchFamily="18" charset="0"/>
              </a:rPr>
              <a:t>Productivity – PULSES</a:t>
            </a:r>
          </a:p>
          <a:p>
            <a:pPr algn="r">
              <a:lnSpc>
                <a:spcPct val="85000"/>
              </a:lnSpc>
              <a:defRPr/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  <a:ea typeface="ＭＳ Ｐゴシック" pitchFamily="34" charset="-128"/>
                <a:cs typeface="Times New Roman" pitchFamily="18" charset="0"/>
              </a:rPr>
              <a:t>  </a:t>
            </a:r>
            <a:r>
              <a:rPr 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  <a:ea typeface="ＭＳ Ｐゴシック" pitchFamily="34" charset="-128"/>
                <a:cs typeface="Times New Roman" pitchFamily="18" charset="0"/>
              </a:rPr>
              <a:t>Unit - Kg/Ha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Bright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1275" name="TextBox 1"/>
          <p:cNvSpPr txBox="1">
            <a:spLocks noChangeArrowheads="1"/>
          </p:cNvSpPr>
          <p:nvPr/>
        </p:nvSpPr>
        <p:spPr bwMode="auto">
          <a:xfrm>
            <a:off x="3819680" y="1219200"/>
            <a:ext cx="1155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21.05%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304800" y="1524000"/>
          <a:ext cx="8991600" cy="4494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91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517150" y="6477000"/>
            <a:ext cx="23114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9FA5427-DC19-4A45-BAF9-100FC26534B0}" type="slidenum">
              <a:rPr lang="en-US" smtClean="0">
                <a:ea typeface="MS PGothic" pitchFamily="34" charset="-128"/>
              </a:rPr>
              <a:pPr>
                <a:defRPr/>
              </a:pPr>
              <a:t>11</a:t>
            </a:fld>
            <a:endParaRPr lang="en-US" dirty="0" smtClean="0">
              <a:ea typeface="MS PGothic" pitchFamily="34" charset="-128"/>
            </a:endParaRP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577850" y="5943600"/>
            <a:ext cx="5613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Times New Roman" pitchFamily="18" charset="0"/>
                <a:cs typeface="Times New Roman" pitchFamily="18" charset="0"/>
              </a:rPr>
              <a:t>Source  : Agri. Statistics Hand Book </a:t>
            </a:r>
            <a:r>
              <a:rPr lang="en-US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(GoI), 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CLR, M.P.</a:t>
            </a:r>
          </a:p>
          <a:p>
            <a:r>
              <a:rPr lang="en-US" sz="1400" b="1">
                <a:latin typeface="Times New Roman" pitchFamily="18" charset="0"/>
                <a:cs typeface="Times New Roman" pitchFamily="18" charset="0"/>
              </a:rPr>
              <a:t>Percentage Increase over previous year</a:t>
            </a:r>
          </a:p>
        </p:txBody>
      </p:sp>
      <p:grpSp>
        <p:nvGrpSpPr>
          <p:cNvPr id="12293" name="Group 10"/>
          <p:cNvGrpSpPr>
            <a:grpSpLocks/>
          </p:cNvGrpSpPr>
          <p:nvPr/>
        </p:nvGrpSpPr>
        <p:grpSpPr bwMode="auto">
          <a:xfrm>
            <a:off x="76200" y="152400"/>
            <a:ext cx="9677400" cy="6326188"/>
            <a:chOff x="76200" y="152400"/>
            <a:chExt cx="9677400" cy="6326188"/>
          </a:xfrm>
        </p:grpSpPr>
        <p:cxnSp>
          <p:nvCxnSpPr>
            <p:cNvPr id="13" name="Straight Connector 12"/>
            <p:cNvCxnSpPr>
              <a:cxnSpLocks noChangeShapeType="1"/>
            </p:cNvCxnSpPr>
            <p:nvPr/>
          </p:nvCxnSpPr>
          <p:spPr bwMode="auto">
            <a:xfrm>
              <a:off x="76200" y="152400"/>
              <a:ext cx="96774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4" name="Straight Connector 13"/>
            <p:cNvCxnSpPr>
              <a:cxnSpLocks noChangeShapeType="1"/>
            </p:cNvCxnSpPr>
            <p:nvPr/>
          </p:nvCxnSpPr>
          <p:spPr bwMode="auto">
            <a:xfrm>
              <a:off x="76200" y="304800"/>
              <a:ext cx="95250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5" name="Straight Connector 14"/>
            <p:cNvCxnSpPr>
              <a:cxnSpLocks noChangeShapeType="1"/>
            </p:cNvCxnSpPr>
            <p:nvPr/>
          </p:nvCxnSpPr>
          <p:spPr bwMode="auto">
            <a:xfrm rot="5400000">
              <a:off x="6515101" y="3390900"/>
              <a:ext cx="6172200" cy="3175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6" name="Straight Connector 15"/>
            <p:cNvCxnSpPr>
              <a:cxnSpLocks noChangeShapeType="1"/>
            </p:cNvCxnSpPr>
            <p:nvPr/>
          </p:nvCxnSpPr>
          <p:spPr bwMode="auto">
            <a:xfrm rot="5400000">
              <a:off x="6590507" y="3315494"/>
              <a:ext cx="6324600" cy="158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</p:grpSp>
      <p:sp>
        <p:nvSpPr>
          <p:cNvPr id="12294" name="TextBox 1"/>
          <p:cNvSpPr txBox="1">
            <a:spLocks noChangeArrowheads="1"/>
          </p:cNvSpPr>
          <p:nvPr/>
        </p:nvSpPr>
        <p:spPr bwMode="auto">
          <a:xfrm>
            <a:off x="7819113" y="13716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41.69% *</a:t>
            </a: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62460" y="319790"/>
            <a:ext cx="9525000" cy="89255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  <a:ea typeface="ＭＳ Ｐゴシック" pitchFamily="34" charset="-128"/>
                <a:cs typeface="Times New Roman" pitchFamily="18" charset="0"/>
              </a:rPr>
              <a:t>Productivity – Coarse Cereals</a:t>
            </a:r>
          </a:p>
          <a:p>
            <a:pPr algn="r">
              <a:defRPr/>
            </a:pP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  <a:ea typeface="ＭＳ Ｐゴシック" pitchFamily="34" charset="-128"/>
                <a:cs typeface="Times New Roman" pitchFamily="18" charset="0"/>
              </a:rPr>
              <a:t>Unit - Kg/Ha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Bright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2296" name="TextBox 1"/>
          <p:cNvSpPr txBox="1">
            <a:spLocks noChangeArrowheads="1"/>
          </p:cNvSpPr>
          <p:nvPr/>
        </p:nvSpPr>
        <p:spPr bwMode="auto">
          <a:xfrm>
            <a:off x="2656380" y="27432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13.30%</a:t>
            </a:r>
          </a:p>
        </p:txBody>
      </p:sp>
      <p:sp>
        <p:nvSpPr>
          <p:cNvPr id="12297" name="TextBox 1"/>
          <p:cNvSpPr txBox="1">
            <a:spLocks noChangeArrowheads="1"/>
          </p:cNvSpPr>
          <p:nvPr/>
        </p:nvSpPr>
        <p:spPr bwMode="auto">
          <a:xfrm>
            <a:off x="3954800" y="24384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14.24%</a:t>
            </a:r>
          </a:p>
        </p:txBody>
      </p:sp>
      <p:sp>
        <p:nvSpPr>
          <p:cNvPr id="12298" name="TextBox 1"/>
          <p:cNvSpPr txBox="1">
            <a:spLocks noChangeArrowheads="1"/>
          </p:cNvSpPr>
          <p:nvPr/>
        </p:nvSpPr>
        <p:spPr bwMode="auto">
          <a:xfrm>
            <a:off x="5275600" y="24384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-1.75%</a:t>
            </a:r>
          </a:p>
        </p:txBody>
      </p:sp>
      <p:sp>
        <p:nvSpPr>
          <p:cNvPr id="12299" name="TextBox 1"/>
          <p:cNvSpPr txBox="1">
            <a:spLocks noChangeArrowheads="1"/>
          </p:cNvSpPr>
          <p:nvPr/>
        </p:nvSpPr>
        <p:spPr bwMode="auto">
          <a:xfrm>
            <a:off x="6514060" y="232972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11.22%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467600" y="6492875"/>
            <a:ext cx="23114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646AF96-0E07-402B-9669-A4DF8C6DE2A4}" type="slidenum">
              <a:rPr lang="en-US" smtClean="0">
                <a:ea typeface="MS PGothic" pitchFamily="34" charset="-128"/>
              </a:rPr>
              <a:pPr>
                <a:defRPr/>
              </a:pPr>
              <a:t>12</a:t>
            </a:fld>
            <a:endParaRPr lang="en-US" smtClean="0">
              <a:ea typeface="MS PGothic" pitchFamily="34" charset="-128"/>
            </a:endParaRPr>
          </a:p>
        </p:txBody>
      </p:sp>
      <p:graphicFrame>
        <p:nvGraphicFramePr>
          <p:cNvPr id="5" name="Chart 2"/>
          <p:cNvGraphicFramePr>
            <a:graphicFrameLocks/>
          </p:cNvGraphicFramePr>
          <p:nvPr/>
        </p:nvGraphicFramePr>
        <p:xfrm>
          <a:off x="381000" y="1219200"/>
          <a:ext cx="88138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316" name="TextBox 2"/>
          <p:cNvSpPr txBox="1">
            <a:spLocks noChangeArrowheads="1"/>
          </p:cNvSpPr>
          <p:nvPr/>
        </p:nvSpPr>
        <p:spPr bwMode="auto">
          <a:xfrm>
            <a:off x="76200" y="304800"/>
            <a:ext cx="9525000" cy="800219"/>
          </a:xfrm>
          <a:prstGeom prst="rect">
            <a:avLst/>
          </a:prstGeom>
          <a:solidFill>
            <a:srgbClr val="E46C0A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  <a:cs typeface="Times New Roman" pitchFamily="18" charset="0"/>
              </a:rPr>
              <a:t>Wheat - Production and Procurement</a:t>
            </a:r>
          </a:p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  <a:cs typeface="Times New Roman" pitchFamily="18" charset="0"/>
              </a:rPr>
              <a:t>		</a:t>
            </a:r>
            <a:r>
              <a:rPr lang="en-US" sz="1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  <a:cs typeface="Times New Roman" pitchFamily="18" charset="0"/>
              </a:rPr>
              <a:t>Unit 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  <a:cs typeface="Times New Roman" pitchFamily="18" charset="0"/>
              </a:rPr>
              <a:t>- </a:t>
            </a:r>
            <a:r>
              <a:rPr lang="en-US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  <a:cs typeface="Times New Roman" pitchFamily="18" charset="0"/>
              </a:rPr>
              <a:t>Lakh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 pitchFamily="18" charset="0"/>
                <a:cs typeface="Times New Roman" pitchFamily="18" charset="0"/>
              </a:rPr>
              <a:t> Tones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Bright" pitchFamily="18" charset="0"/>
              <a:cs typeface="Times New Roman" pitchFamily="18" charset="0"/>
            </a:endParaRPr>
          </a:p>
        </p:txBody>
      </p:sp>
      <p:grpSp>
        <p:nvGrpSpPr>
          <p:cNvPr id="15365" name="Group 5"/>
          <p:cNvGrpSpPr>
            <a:grpSpLocks/>
          </p:cNvGrpSpPr>
          <p:nvPr/>
        </p:nvGrpSpPr>
        <p:grpSpPr bwMode="auto">
          <a:xfrm>
            <a:off x="76200" y="152400"/>
            <a:ext cx="9677400" cy="6326188"/>
            <a:chOff x="76200" y="152400"/>
            <a:chExt cx="9677400" cy="6326188"/>
          </a:xfrm>
        </p:grpSpPr>
        <p:cxnSp>
          <p:nvCxnSpPr>
            <p:cNvPr id="8" name="Straight Connector 7"/>
            <p:cNvCxnSpPr>
              <a:cxnSpLocks noChangeShapeType="1"/>
            </p:cNvCxnSpPr>
            <p:nvPr/>
          </p:nvCxnSpPr>
          <p:spPr bwMode="auto">
            <a:xfrm>
              <a:off x="76200" y="152400"/>
              <a:ext cx="96774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9" name="Straight Connector 8"/>
            <p:cNvCxnSpPr>
              <a:cxnSpLocks noChangeShapeType="1"/>
            </p:cNvCxnSpPr>
            <p:nvPr/>
          </p:nvCxnSpPr>
          <p:spPr bwMode="auto">
            <a:xfrm>
              <a:off x="76200" y="304800"/>
              <a:ext cx="95250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 rot="5400000">
              <a:off x="6515101" y="3390900"/>
              <a:ext cx="6172200" cy="3175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rot="5400000">
              <a:off x="6590507" y="3315494"/>
              <a:ext cx="6324600" cy="158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518400" y="6492875"/>
            <a:ext cx="23114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C83933B-CF76-4F09-9832-58CB2669C91A}" type="slidenum">
              <a:rPr lang="en-US" smtClean="0">
                <a:ea typeface="MS PGothic" pitchFamily="34" charset="-128"/>
              </a:rPr>
              <a:pPr>
                <a:defRPr/>
              </a:pPr>
              <a:t>13</a:t>
            </a:fld>
            <a:endParaRPr lang="en-US" smtClean="0">
              <a:ea typeface="MS PGothic" pitchFamily="34" charset="-128"/>
            </a:endParaRPr>
          </a:p>
        </p:txBody>
      </p:sp>
      <p:graphicFrame>
        <p:nvGraphicFramePr>
          <p:cNvPr id="5" name="Chart 2"/>
          <p:cNvGraphicFramePr>
            <a:graphicFrameLocks/>
          </p:cNvGraphicFramePr>
          <p:nvPr/>
        </p:nvGraphicFramePr>
        <p:xfrm>
          <a:off x="381000" y="1219200"/>
          <a:ext cx="9144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6200" y="152400"/>
            <a:ext cx="9677400" cy="6326188"/>
            <a:chOff x="76200" y="152400"/>
            <a:chExt cx="9677400" cy="6326188"/>
          </a:xfrm>
        </p:grpSpPr>
        <p:cxnSp>
          <p:nvCxnSpPr>
            <p:cNvPr id="8" name="Straight Connector 7"/>
            <p:cNvCxnSpPr>
              <a:cxnSpLocks noChangeShapeType="1"/>
            </p:cNvCxnSpPr>
            <p:nvPr/>
          </p:nvCxnSpPr>
          <p:spPr bwMode="auto">
            <a:xfrm>
              <a:off x="76200" y="152400"/>
              <a:ext cx="96774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9" name="Straight Connector 8"/>
            <p:cNvCxnSpPr>
              <a:cxnSpLocks noChangeShapeType="1"/>
            </p:cNvCxnSpPr>
            <p:nvPr/>
          </p:nvCxnSpPr>
          <p:spPr bwMode="auto">
            <a:xfrm>
              <a:off x="76200" y="304800"/>
              <a:ext cx="95250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 rot="5400000">
              <a:off x="6515101" y="3390900"/>
              <a:ext cx="6172200" cy="3175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rot="5400000">
              <a:off x="6590507" y="3315494"/>
              <a:ext cx="6324600" cy="158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</p:grp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29980" y="304800"/>
            <a:ext cx="956872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 sz="2794" b="1" i="0" u="none" strike="noStrike" kern="1200" baseline="0">
                <a:solidFill>
                  <a:srgbClr val="006411"/>
                </a:solidFill>
                <a:latin typeface="Lucida Bright"/>
                <a:ea typeface="Lucida Bright"/>
                <a:cs typeface="Lucida Bright"/>
              </a:defRPr>
            </a:pPr>
            <a:r>
              <a:rPr lang="en-US" sz="2800" b="1" dirty="0">
                <a:solidFill>
                  <a:srgbClr val="FFFFFF"/>
                </a:solidFill>
                <a:latin typeface="Lucida Bright"/>
                <a:ea typeface="Lucida Bright"/>
                <a:cs typeface="Lucida Bright"/>
              </a:rPr>
              <a:t>Agriculture </a:t>
            </a:r>
            <a:r>
              <a:rPr lang="en-US" sz="2800" b="1" dirty="0" smtClean="0">
                <a:solidFill>
                  <a:srgbClr val="FFFFFF"/>
                </a:solidFill>
                <a:latin typeface="Lucida Bright"/>
                <a:ea typeface="Lucida Bright"/>
                <a:cs typeface="Lucida Bright"/>
              </a:rPr>
              <a:t>loan</a:t>
            </a:r>
          </a:p>
          <a:p>
            <a:pPr algn="ctr">
              <a:defRPr sz="2794" b="1" i="0" u="none" strike="noStrike" kern="1200" baseline="0">
                <a:solidFill>
                  <a:srgbClr val="006411"/>
                </a:solidFill>
                <a:latin typeface="Lucida Bright"/>
                <a:ea typeface="Lucida Bright"/>
                <a:cs typeface="Lucida Bright"/>
              </a:defRPr>
            </a:pPr>
            <a:endParaRPr lang="en-US" sz="2000" b="1" dirty="0">
              <a:solidFill>
                <a:srgbClr val="FFFFFF"/>
              </a:solidFill>
              <a:latin typeface="Lucida Bright"/>
              <a:ea typeface="Lucida Bright"/>
              <a:cs typeface="Lucida Bright"/>
            </a:endParaRPr>
          </a:p>
        </p:txBody>
      </p:sp>
      <p:sp>
        <p:nvSpPr>
          <p:cNvPr id="16390" name="Rectangle 3"/>
          <p:cNvSpPr>
            <a:spLocks noChangeArrowheads="1"/>
          </p:cNvSpPr>
          <p:nvPr/>
        </p:nvSpPr>
        <p:spPr bwMode="auto">
          <a:xfrm>
            <a:off x="7866090" y="762000"/>
            <a:ext cx="136896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Unit - </a:t>
            </a:r>
            <a:r>
              <a:rPr lang="en-US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 Cr.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518400" y="6492875"/>
            <a:ext cx="23114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A849784-34F0-4B53-924B-1AC7650EB626}" type="slidenum">
              <a:rPr lang="en-US" smtClean="0">
                <a:ea typeface="MS PGothic" pitchFamily="34" charset="-128"/>
              </a:rPr>
              <a:pPr>
                <a:defRPr/>
              </a:pPr>
              <a:t>14</a:t>
            </a:fld>
            <a:endParaRPr lang="en-US" smtClean="0">
              <a:ea typeface="MS PGothic" pitchFamily="34" charset="-128"/>
            </a:endParaRPr>
          </a:p>
        </p:txBody>
      </p:sp>
      <p:graphicFrame>
        <p:nvGraphicFramePr>
          <p:cNvPr id="5" name="Chart 2"/>
          <p:cNvGraphicFramePr>
            <a:graphicFrameLocks/>
          </p:cNvGraphicFramePr>
          <p:nvPr/>
        </p:nvGraphicFramePr>
        <p:xfrm>
          <a:off x="304800" y="1371600"/>
          <a:ext cx="8991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7412" name="Group 5"/>
          <p:cNvGrpSpPr>
            <a:grpSpLocks/>
          </p:cNvGrpSpPr>
          <p:nvPr/>
        </p:nvGrpSpPr>
        <p:grpSpPr bwMode="auto">
          <a:xfrm>
            <a:off x="76200" y="152400"/>
            <a:ext cx="9677400" cy="6326188"/>
            <a:chOff x="76200" y="152400"/>
            <a:chExt cx="9677400" cy="6326188"/>
          </a:xfrm>
        </p:grpSpPr>
        <p:cxnSp>
          <p:nvCxnSpPr>
            <p:cNvPr id="8" name="Straight Connector 7"/>
            <p:cNvCxnSpPr>
              <a:cxnSpLocks noChangeShapeType="1"/>
            </p:cNvCxnSpPr>
            <p:nvPr/>
          </p:nvCxnSpPr>
          <p:spPr bwMode="auto">
            <a:xfrm>
              <a:off x="76200" y="152400"/>
              <a:ext cx="96774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9" name="Straight Connector 8"/>
            <p:cNvCxnSpPr>
              <a:cxnSpLocks noChangeShapeType="1"/>
            </p:cNvCxnSpPr>
            <p:nvPr/>
          </p:nvCxnSpPr>
          <p:spPr bwMode="auto">
            <a:xfrm>
              <a:off x="76200" y="304800"/>
              <a:ext cx="95250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 rot="5400000">
              <a:off x="6515101" y="3390900"/>
              <a:ext cx="6172200" cy="3175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rot="5400000">
              <a:off x="6590507" y="3315494"/>
              <a:ext cx="6324600" cy="158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</p:grp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61210" y="304800"/>
            <a:ext cx="9510010" cy="80111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 sz="1806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nl-NL" sz="2800" dirty="0">
                <a:solidFill>
                  <a:srgbClr val="FFFFFF"/>
                </a:solidFill>
                <a:latin typeface="Lucida Bright"/>
                <a:ea typeface="Calibri"/>
                <a:cs typeface="Lucida Bright"/>
              </a:rPr>
              <a:t>Total Kisan Credit </a:t>
            </a:r>
            <a:r>
              <a:rPr lang="nl-NL" sz="2800" dirty="0" smtClean="0">
                <a:solidFill>
                  <a:srgbClr val="FFFFFF"/>
                </a:solidFill>
                <a:latin typeface="Lucida Bright"/>
                <a:ea typeface="Calibri"/>
                <a:cs typeface="Lucida Bright"/>
              </a:rPr>
              <a:t>Card</a:t>
            </a:r>
          </a:p>
          <a:p>
            <a:pPr algn="ctr">
              <a:defRPr sz="1806" b="0" i="0" u="none" strike="noStrike" kern="1200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nl-NL" dirty="0">
              <a:solidFill>
                <a:srgbClr val="FFFFFF"/>
              </a:solidFill>
              <a:latin typeface="Lucida Bright"/>
              <a:ea typeface="Calibri"/>
              <a:cs typeface="Lucida Bright"/>
            </a:endParaRPr>
          </a:p>
        </p:txBody>
      </p:sp>
      <p:sp>
        <p:nvSpPr>
          <p:cNvPr id="17414" name="Rectangle 3"/>
          <p:cNvSpPr>
            <a:spLocks noChangeArrowheads="1"/>
          </p:cNvSpPr>
          <p:nvPr/>
        </p:nvSpPr>
        <p:spPr bwMode="auto">
          <a:xfrm>
            <a:off x="7731125" y="685800"/>
            <a:ext cx="1793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Unit -  </a:t>
            </a:r>
            <a:r>
              <a:rPr lang="en-US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Lakh</a:t>
            </a:r>
            <a:r>
              <a: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No.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1000" y="795730"/>
            <a:ext cx="9220200" cy="609600"/>
          </a:xfrm>
          <a:prstGeom prst="rect">
            <a:avLst/>
          </a:prstGeom>
          <a:solidFill>
            <a:srgbClr val="E46C0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2800">
              <a:solidFill>
                <a:srgbClr val="E46C0A"/>
              </a:solidFill>
              <a:latin typeface="+mn-lt"/>
              <a:cs typeface="+mn-cs"/>
            </a:endParaRPr>
          </a:p>
        </p:txBody>
      </p:sp>
      <p:sp>
        <p:nvSpPr>
          <p:cNvPr id="7171" name="Rectangle 3"/>
          <p:cNvSpPr txBox="1">
            <a:spLocks noChangeArrowheads="1"/>
          </p:cNvSpPr>
          <p:nvPr/>
        </p:nvSpPr>
        <p:spPr bwMode="auto">
          <a:xfrm>
            <a:off x="306050" y="199870"/>
            <a:ext cx="9066550" cy="6643140"/>
          </a:xfrm>
          <a:prstGeom prst="rect">
            <a:avLst/>
          </a:prstGeom>
          <a:noFill/>
          <a:ln w="28575"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indent="-342900">
              <a:lnSpc>
                <a:spcPct val="150000"/>
              </a:lnSpc>
              <a:spcAft>
                <a:spcPts val="600"/>
              </a:spcAft>
              <a:tabLst>
                <a:tab pos="406400" algn="l"/>
              </a:tabLst>
              <a:defRPr/>
            </a:pPr>
            <a:r>
              <a:rPr 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Bright"/>
                <a:cs typeface="Lucida Bright"/>
              </a:rPr>
              <a:t>ADOPTED STRATEGIES, MEASURES AND INNOVATIONS</a:t>
            </a:r>
          </a:p>
          <a:p>
            <a:pPr marL="342900" indent="-342900">
              <a:lnSpc>
                <a:spcPct val="150000"/>
              </a:lnSpc>
              <a:spcAft>
                <a:spcPts val="600"/>
              </a:spcAft>
              <a:tabLst>
                <a:tab pos="406400" algn="l"/>
              </a:tabLst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Lucida Bright"/>
                <a:cs typeface="Lucida Bright"/>
              </a:rPr>
              <a:t>A. 	IRRIGATION </a:t>
            </a:r>
            <a:r>
              <a:rPr lang="en-US" sz="2000" b="1" dirty="0">
                <a:solidFill>
                  <a:schemeClr val="bg1"/>
                </a:solidFill>
                <a:latin typeface="Lucida Bright"/>
                <a:cs typeface="Lucida Bright"/>
              </a:rPr>
              <a:t>AND LAND MANAGEMENT: </a:t>
            </a:r>
          </a:p>
          <a:p>
            <a:pPr marL="457200" indent="-457200" algn="just">
              <a:spcBef>
                <a:spcPct val="20000"/>
              </a:spcBef>
              <a:spcAft>
                <a:spcPts val="1200"/>
              </a:spcAft>
              <a:buFont typeface="+mj-lt"/>
              <a:buAutoNum type="arabicPeriod"/>
              <a:tabLst>
                <a:tab pos="406400" algn="l"/>
              </a:tabLst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Bright"/>
                <a:cs typeface="Lucida Bright"/>
              </a:rPr>
              <a:t>Canal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Bright"/>
                <a:cs typeface="Lucida Bright"/>
              </a:rPr>
              <a:t>assured irrigated area of 9.75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Bright"/>
                <a:cs typeface="Lucida Bright"/>
              </a:rPr>
              <a:t>lakh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Bright"/>
                <a:cs typeface="Lucida Bright"/>
              </a:rPr>
              <a:t> ha in 2008-09 has been increased to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Bright"/>
                <a:cs typeface="Lucida Bright"/>
              </a:rPr>
              <a:t>36.02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Bright"/>
                <a:cs typeface="Lucida Bright"/>
              </a:rPr>
              <a:t>lakh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Bright"/>
                <a:cs typeface="Lucida Bright"/>
              </a:rPr>
              <a:t> ha in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Bright"/>
                <a:cs typeface="Lucida Bright"/>
              </a:rPr>
              <a:t>2015-16.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Bright"/>
                <a:cs typeface="Lucida Bright"/>
              </a:rPr>
              <a:t>3.73</a:t>
            </a:r>
            <a:r>
              <a:rPr lang="en-US" sz="2000" b="1" dirty="0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  <a:latin typeface="Lucida Bright"/>
                <a:cs typeface="Lucida Bright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  <a:latin typeface="Lucida Bright"/>
                <a:cs typeface="Lucida Bright"/>
              </a:rPr>
              <a:t>Lakh</a:t>
            </a:r>
            <a:r>
              <a:rPr lang="en-US" sz="2000" b="1" dirty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  <a:latin typeface="Lucida Bright"/>
                <a:cs typeface="Lucida Bright"/>
              </a:rPr>
              <a:t> ha area </a:t>
            </a: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ucida Bright"/>
                <a:cs typeface="Lucida Bright"/>
              </a:rPr>
              <a:t>has been </a:t>
            </a:r>
            <a:r>
              <a:rPr lang="en-US" sz="2000" b="1" dirty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  <a:latin typeface="Lucida Bright"/>
                <a:cs typeface="Lucida Bright"/>
              </a:rPr>
              <a:t>increased in a single year </a:t>
            </a:r>
            <a:r>
              <a:rPr lang="en-US" sz="2000" dirty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  <a:latin typeface="Lucida Bright"/>
                <a:cs typeface="Lucida Bright"/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  <a:latin typeface="Lucida Bright"/>
                <a:cs typeface="Lucida Bright"/>
              </a:rPr>
              <a:t>2015-16). </a:t>
            </a:r>
          </a:p>
          <a:p>
            <a:pPr marL="457200" indent="-457200" algn="just">
              <a:spcBef>
                <a:spcPct val="20000"/>
              </a:spcBef>
              <a:spcAft>
                <a:spcPts val="1200"/>
              </a:spcAft>
              <a:buFont typeface="+mj-lt"/>
              <a:buAutoNum type="arabicPeriod"/>
              <a:tabLst>
                <a:tab pos="406400" algn="l"/>
              </a:tabLst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Bright"/>
                <a:cs typeface="Lucida Bright"/>
              </a:rPr>
              <a:t>In 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Bright"/>
                <a:cs typeface="Lucida Bright"/>
              </a:rPr>
              <a:t>the year 2012-13 total irrigated area (all sources) was 89.65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Bright"/>
                <a:cs typeface="Lucida Bright"/>
              </a:rPr>
              <a:t>lakh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Bright"/>
                <a:cs typeface="Lucida Bright"/>
              </a:rPr>
              <a:t> ha, which has been increased to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Bright"/>
                <a:cs typeface="Lucida Bright"/>
              </a:rPr>
              <a:t>104.98 </a:t>
            </a:r>
            <a:r>
              <a:rPr lang="en-U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Lucida Bright"/>
                <a:cs typeface="Lucida Bright"/>
              </a:rPr>
              <a:t>lakh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Bright"/>
                <a:cs typeface="Lucida Bright"/>
              </a:rPr>
              <a:t> </a:t>
            </a:r>
            <a:r>
              <a:rPr lang="en-US" sz="2000" dirty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  <a:latin typeface="Lucida Bright"/>
                <a:cs typeface="Lucida Bright"/>
              </a:rPr>
              <a:t>ha in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Bright"/>
                <a:cs typeface="Lucida Bright"/>
              </a:rPr>
              <a:t>2015-16.</a:t>
            </a:r>
          </a:p>
          <a:p>
            <a:pPr marL="457200" indent="-457200" algn="just">
              <a:spcBef>
                <a:spcPct val="20000"/>
              </a:spcBef>
              <a:spcAft>
                <a:spcPts val="1200"/>
              </a:spcAft>
              <a:buFont typeface="+mj-lt"/>
              <a:buAutoNum type="arabicPeriod"/>
              <a:tabLst>
                <a:tab pos="406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Bright"/>
                <a:cs typeface="Lucida Bright"/>
              </a:rPr>
              <a:t>2.62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Bright"/>
                <a:cs typeface="Lucida Bright"/>
              </a:rPr>
              <a:t>lakh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Bright"/>
                <a:cs typeface="Lucida Bright"/>
              </a:rPr>
              <a:t> ha Watershed Area has been treated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Bright"/>
                <a:cs typeface="Lucida Bright"/>
              </a:rPr>
              <a:t>in the year 2015-16.</a:t>
            </a:r>
          </a:p>
          <a:p>
            <a:pPr marL="457200" indent="-457200" algn="just">
              <a:spcBef>
                <a:spcPct val="20000"/>
              </a:spcBef>
              <a:spcAft>
                <a:spcPts val="1200"/>
              </a:spcAft>
              <a:buFont typeface="+mj-lt"/>
              <a:buAutoNum type="arabicPeriod"/>
              <a:tabLst>
                <a:tab pos="406400" algn="l"/>
              </a:tabLst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Bright"/>
                <a:cs typeface="Lucida Bright"/>
              </a:rPr>
              <a:t>To increase irrigation facilities 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Bright"/>
                <a:cs typeface="Lucida Bright"/>
              </a:rPr>
              <a:t>17,728 Dug wells were constructed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Bright"/>
                <a:cs typeface="Lucida Bright"/>
              </a:rPr>
              <a:t>in the year 2015-16 under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Bright"/>
                <a:cs typeface="Lucida Bright"/>
              </a:rPr>
              <a:t>Kapildhara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Bright"/>
                <a:cs typeface="Lucida Bright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Bright"/>
                <a:cs typeface="Lucida Bright"/>
              </a:rPr>
              <a:t>Yojana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Bright"/>
                <a:cs typeface="Lucida Bright"/>
              </a:rPr>
              <a:t>.</a:t>
            </a:r>
          </a:p>
          <a:p>
            <a:pPr marL="457200" indent="-457200" algn="just">
              <a:spcBef>
                <a:spcPct val="20000"/>
              </a:spcBef>
              <a:spcAft>
                <a:spcPts val="1200"/>
              </a:spcAft>
              <a:buFont typeface="+mj-lt"/>
              <a:buAutoNum type="arabicPeriod"/>
              <a:tabLst>
                <a:tab pos="406400" algn="l"/>
              </a:tabLst>
              <a:defRPr/>
            </a:pP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Bright"/>
                <a:cs typeface="Lucida Bright"/>
              </a:rPr>
              <a:t>Third crop area has been enhanced to 3.75 </a:t>
            </a:r>
            <a:r>
              <a:rPr lang="en-US" sz="2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Bright"/>
                <a:cs typeface="Lucida Bright"/>
              </a:rPr>
              <a:t>lakh</a:t>
            </a:r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Bright"/>
                <a:cs typeface="Lucida Bright"/>
              </a:rPr>
              <a:t> ha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Bright"/>
                <a:cs typeface="Lucida Bright"/>
              </a:rPr>
              <a:t> in 2015-16.</a:t>
            </a:r>
          </a:p>
          <a:p>
            <a:pPr marL="457200" indent="-457200" algn="just">
              <a:spcBef>
                <a:spcPct val="20000"/>
              </a:spcBef>
              <a:spcAft>
                <a:spcPts val="1200"/>
              </a:spcAft>
              <a:buFont typeface="+mj-lt"/>
              <a:buAutoNum type="arabicPeriod"/>
              <a:tabLst>
                <a:tab pos="406400" algn="l"/>
              </a:tabLst>
              <a:defRPr/>
            </a:pP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Bright"/>
                <a:cs typeface="Lucida Bright"/>
              </a:rPr>
              <a:t>14.33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Bright"/>
                <a:cs typeface="Lucida Bright"/>
              </a:rPr>
              <a:t>lakh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Bright"/>
                <a:cs typeface="Lucida Bright"/>
              </a:rPr>
              <a:t> ha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Bright"/>
                <a:cs typeface="Lucida Bright"/>
              </a:rPr>
              <a:t>tempory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Bright"/>
                <a:cs typeface="Lucida Bright"/>
              </a:rPr>
              <a:t> fallow land in 2007-08 has been reduced to 6.10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Bright"/>
                <a:cs typeface="Lucida Bright"/>
              </a:rPr>
              <a:t>lakh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Lucida Bright"/>
                <a:cs typeface="Lucida Bright"/>
              </a:rPr>
              <a:t> ha in 2015-16 by extensive campaign at  all levels.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C00000"/>
                  </a:solidFill>
                </a:uFill>
                <a:latin typeface="Lucida Bright"/>
                <a:cs typeface="Lucida Bright"/>
              </a:rPr>
              <a:t>Area of 1.11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C00000"/>
                  </a:solidFill>
                </a:uFill>
                <a:latin typeface="Lucida Bright"/>
                <a:cs typeface="Lucida Bright"/>
              </a:rPr>
              <a:t>Lakh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uFill>
                  <a:solidFill>
                    <a:srgbClr val="C00000"/>
                  </a:solidFill>
                </a:uFill>
                <a:latin typeface="Lucida Bright"/>
                <a:cs typeface="Lucida Bright"/>
              </a:rPr>
              <a:t> ha fallow land has been converted into cultivable land in a single year (2015-16).</a:t>
            </a:r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518400" y="6416675"/>
            <a:ext cx="23114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B49CE37D-E906-4D4E-85D4-445F60A3387C}" type="slidenum">
              <a:rPr lang="en-US" smtClean="0">
                <a:ea typeface="MS PGothic" pitchFamily="34" charset="-128"/>
              </a:rPr>
              <a:pPr>
                <a:defRPr/>
              </a:pPr>
              <a:t>15</a:t>
            </a:fld>
            <a:endParaRPr lang="en-US" smtClean="0">
              <a:ea typeface="MS PGothic" pitchFamily="34" charset="-128"/>
            </a:endParaRPr>
          </a:p>
        </p:txBody>
      </p:sp>
      <p:grpSp>
        <p:nvGrpSpPr>
          <p:cNvPr id="18437" name="Group 4"/>
          <p:cNvGrpSpPr>
            <a:grpSpLocks/>
          </p:cNvGrpSpPr>
          <p:nvPr/>
        </p:nvGrpSpPr>
        <p:grpSpPr bwMode="auto">
          <a:xfrm>
            <a:off x="76200" y="152400"/>
            <a:ext cx="9677400" cy="6326188"/>
            <a:chOff x="76200" y="152400"/>
            <a:chExt cx="9677400" cy="6326188"/>
          </a:xfrm>
        </p:grpSpPr>
        <p:cxnSp>
          <p:nvCxnSpPr>
            <p:cNvPr id="7" name="Straight Connector 6"/>
            <p:cNvCxnSpPr>
              <a:cxnSpLocks noChangeShapeType="1"/>
            </p:cNvCxnSpPr>
            <p:nvPr/>
          </p:nvCxnSpPr>
          <p:spPr bwMode="auto">
            <a:xfrm>
              <a:off x="76200" y="152400"/>
              <a:ext cx="96774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8" name="Straight Connector 7"/>
            <p:cNvCxnSpPr>
              <a:cxnSpLocks noChangeShapeType="1"/>
            </p:cNvCxnSpPr>
            <p:nvPr/>
          </p:nvCxnSpPr>
          <p:spPr bwMode="auto">
            <a:xfrm>
              <a:off x="76200" y="304800"/>
              <a:ext cx="95250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9" name="Straight Connector 8"/>
            <p:cNvCxnSpPr>
              <a:cxnSpLocks noChangeShapeType="1"/>
            </p:cNvCxnSpPr>
            <p:nvPr/>
          </p:nvCxnSpPr>
          <p:spPr bwMode="auto">
            <a:xfrm rot="5400000">
              <a:off x="6515101" y="3390900"/>
              <a:ext cx="6172200" cy="3175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 rot="5400000">
              <a:off x="6590507" y="3315494"/>
              <a:ext cx="6324600" cy="158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3690" y="261080"/>
            <a:ext cx="9507510" cy="762000"/>
          </a:xfrm>
          <a:prstGeom prst="rect">
            <a:avLst/>
          </a:prstGeom>
          <a:solidFill>
            <a:srgbClr val="E46C0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Bright" pitchFamily="18" charset="0"/>
                <a:ea typeface="ＭＳ Ｐゴシック" pitchFamily="34" charset="-128"/>
              </a:rPr>
              <a:t>B. AGRICULTURE EXTENSION AND PROCESS INNOVATION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Bright" pitchFamily="18" charset="0"/>
              <a:ea typeface="ＭＳ Ｐゴシック" pitchFamily="34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9830" y="1020580"/>
            <a:ext cx="9296400" cy="56388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4488" indent="-344488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en-US" sz="2000" dirty="0" smtClean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In the year 2015-16 </a:t>
            </a:r>
            <a:r>
              <a:rPr lang="en-US" sz="2000" b="1" dirty="0" smtClean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20.50 </a:t>
            </a:r>
            <a:r>
              <a:rPr lang="en-US" sz="2000" b="1" dirty="0" err="1" smtClean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crore</a:t>
            </a:r>
            <a:r>
              <a:rPr lang="en-US" sz="2000" b="1" dirty="0" smtClean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 agricultural advisories sent through Mobile SMS to farmers in Hindi.</a:t>
            </a:r>
          </a:p>
          <a:p>
            <a:pPr marL="344488" indent="-344488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06400" algn="l"/>
              </a:tabLst>
              <a:defRPr/>
            </a:pPr>
            <a:r>
              <a:rPr lang="en-US" sz="2000" b="1" dirty="0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  <a:latin typeface="Lucida Bright"/>
                <a:cs typeface="Lucida Bright"/>
              </a:rPr>
              <a:t>Seeds of new varieties </a:t>
            </a:r>
            <a:r>
              <a:rPr lang="en-US" sz="2000" i="1" dirty="0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  <a:latin typeface="Lucida Bright"/>
                <a:cs typeface="Lucida Bright"/>
              </a:rPr>
              <a:t>i.e.,</a:t>
            </a:r>
            <a:r>
              <a:rPr lang="en-US" sz="2000" dirty="0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  <a:latin typeface="Lucida Bright"/>
                <a:cs typeface="Lucida Brigh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  <a:latin typeface="Lucida Bright"/>
                <a:cs typeface="Lucida Bright"/>
              </a:rPr>
              <a:t>Soybeen</a:t>
            </a:r>
            <a:r>
              <a:rPr lang="en-US" sz="2000" dirty="0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  <a:latin typeface="Lucida Bright"/>
                <a:cs typeface="Lucida Bright"/>
              </a:rPr>
              <a:t> ( JS-2069), gram (</a:t>
            </a:r>
            <a:r>
              <a:rPr lang="en-US" sz="2000" dirty="0" err="1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  <a:latin typeface="Lucida Bright"/>
                <a:cs typeface="Lucida Bright"/>
              </a:rPr>
              <a:t>JGK</a:t>
            </a:r>
            <a:r>
              <a:rPr lang="en-US" sz="2000" dirty="0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  <a:latin typeface="Lucida Bright"/>
                <a:cs typeface="Lucida Bright"/>
              </a:rPr>
              <a:t>-5 and  </a:t>
            </a:r>
            <a:r>
              <a:rPr lang="en-US" sz="2000" dirty="0" err="1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  <a:latin typeface="Lucida Bright"/>
                <a:cs typeface="Lucida Bright"/>
              </a:rPr>
              <a:t>RVJ</a:t>
            </a:r>
            <a:r>
              <a:rPr lang="en-US" sz="2000" dirty="0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  <a:latin typeface="Lucida Bright"/>
                <a:cs typeface="Lucida Bright"/>
              </a:rPr>
              <a:t>-202), paddy (</a:t>
            </a:r>
            <a:r>
              <a:rPr lang="en-US" sz="2000" dirty="0" err="1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  <a:latin typeface="Lucida Bright"/>
                <a:cs typeface="Lucida Bright"/>
              </a:rPr>
              <a:t>JRH</a:t>
            </a:r>
            <a:r>
              <a:rPr lang="en-US" sz="2000" dirty="0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  <a:latin typeface="Lucida Bright"/>
                <a:cs typeface="Lucida Bright"/>
              </a:rPr>
              <a:t>-19 and </a:t>
            </a:r>
            <a:r>
              <a:rPr lang="en-US" sz="2000" dirty="0" err="1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  <a:latin typeface="Lucida Bright"/>
                <a:cs typeface="Lucida Bright"/>
              </a:rPr>
              <a:t>JRV</a:t>
            </a:r>
            <a:r>
              <a:rPr lang="en-US" sz="2000" dirty="0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  <a:latin typeface="Lucida Bright"/>
                <a:cs typeface="Lucida Bright"/>
              </a:rPr>
              <a:t>-1) </a:t>
            </a:r>
            <a:r>
              <a:rPr lang="en-US" sz="2000" dirty="0" err="1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  <a:latin typeface="Lucida Bright"/>
                <a:cs typeface="Lucida Bright"/>
              </a:rPr>
              <a:t>Jowar</a:t>
            </a:r>
            <a:r>
              <a:rPr lang="en-US" sz="2000" dirty="0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  <a:latin typeface="Lucida Bright"/>
                <a:cs typeface="Lucida Bright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  <a:latin typeface="Lucida Bright"/>
                <a:cs typeface="Lucida Bright"/>
              </a:rPr>
              <a:t>RVICHS</a:t>
            </a:r>
            <a:r>
              <a:rPr lang="en-US" sz="2000" dirty="0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  <a:latin typeface="Lucida Bright"/>
                <a:cs typeface="Lucida Bright"/>
              </a:rPr>
              <a:t>-28 and </a:t>
            </a:r>
            <a:r>
              <a:rPr lang="en-US" sz="2000" dirty="0" err="1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  <a:latin typeface="Lucida Bright"/>
                <a:cs typeface="Lucida Bright"/>
              </a:rPr>
              <a:t>RVJ</a:t>
            </a:r>
            <a:r>
              <a:rPr lang="en-US" sz="2000" dirty="0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  <a:latin typeface="Lucida Bright"/>
                <a:cs typeface="Lucida Bright"/>
              </a:rPr>
              <a:t>-1862) </a:t>
            </a:r>
            <a:r>
              <a:rPr lang="en-US" sz="2000" dirty="0" err="1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  <a:latin typeface="Lucida Bright"/>
                <a:cs typeface="Lucida Bright"/>
              </a:rPr>
              <a:t>Kodo</a:t>
            </a:r>
            <a:r>
              <a:rPr lang="en-US" sz="2000" dirty="0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  <a:latin typeface="Lucida Bright"/>
                <a:cs typeface="Lucida Bright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  <a:latin typeface="Lucida Bright"/>
                <a:cs typeface="Lucida Bright"/>
              </a:rPr>
              <a:t>JK</a:t>
            </a:r>
            <a:r>
              <a:rPr lang="en-US" sz="2000" dirty="0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  <a:latin typeface="Lucida Bright"/>
                <a:cs typeface="Lucida Bright"/>
              </a:rPr>
              <a:t>-37) and Cotton ( </a:t>
            </a:r>
            <a:r>
              <a:rPr lang="en-US" sz="2000" dirty="0" err="1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  <a:latin typeface="Lucida Bright"/>
                <a:cs typeface="Lucida Bright"/>
              </a:rPr>
              <a:t>RVK</a:t>
            </a:r>
            <a:r>
              <a:rPr lang="en-US" sz="2000" dirty="0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  <a:latin typeface="Lucida Bright"/>
                <a:cs typeface="Lucida Bright"/>
              </a:rPr>
              <a:t>-67) have been notified in the state during 2015-16.</a:t>
            </a:r>
          </a:p>
          <a:p>
            <a:pPr marL="344488" indent="-344488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06400" algn="l"/>
              </a:tabLst>
              <a:defRPr/>
            </a:pPr>
            <a:r>
              <a:rPr lang="en-US" sz="2000" dirty="0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  <a:latin typeface="Lucida Bright"/>
                <a:cs typeface="Lucida Bright"/>
              </a:rPr>
              <a:t>Notified seeds of new varieties </a:t>
            </a:r>
            <a:r>
              <a:rPr lang="en-US" sz="2000" i="1" dirty="0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  <a:latin typeface="Lucida Bright"/>
                <a:cs typeface="Lucida Bright"/>
              </a:rPr>
              <a:t>i.e.</a:t>
            </a:r>
            <a:r>
              <a:rPr lang="en-US" sz="2000" dirty="0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  <a:latin typeface="Lucida Bright"/>
                <a:cs typeface="Lucida Bright"/>
              </a:rPr>
              <a:t>,  </a:t>
            </a:r>
            <a:r>
              <a:rPr lang="en-US" sz="2000" dirty="0" err="1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  <a:latin typeface="Lucida Bright"/>
                <a:cs typeface="Lucida Bright"/>
              </a:rPr>
              <a:t>Soybeen</a:t>
            </a:r>
            <a:r>
              <a:rPr lang="en-US" sz="2000" dirty="0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  <a:latin typeface="Lucida Bright"/>
                <a:cs typeface="Lucida Bright"/>
              </a:rPr>
              <a:t> ( JS-2029, JS-2034, RVS-2001-4), </a:t>
            </a:r>
            <a:r>
              <a:rPr lang="en-US" sz="2000" dirty="0" err="1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  <a:latin typeface="Lucida Bright"/>
                <a:cs typeface="Lucida Bright"/>
              </a:rPr>
              <a:t>Hy</a:t>
            </a:r>
            <a:r>
              <a:rPr lang="en-US" sz="2000" dirty="0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  <a:latin typeface="Lucida Bright"/>
                <a:cs typeface="Lucida Bright"/>
              </a:rPr>
              <a:t>. </a:t>
            </a:r>
            <a:r>
              <a:rPr lang="en-US" sz="2000" dirty="0" err="1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  <a:latin typeface="Lucida Bright"/>
                <a:cs typeface="Lucida Bright"/>
              </a:rPr>
              <a:t>Arhar</a:t>
            </a:r>
            <a:r>
              <a:rPr lang="en-US" sz="2000" dirty="0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  <a:latin typeface="Lucida Bright"/>
                <a:cs typeface="Lucida Bright"/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  <a:latin typeface="Lucida Bright"/>
                <a:cs typeface="Lucida Bright"/>
              </a:rPr>
              <a:t>ICPH</a:t>
            </a:r>
            <a:r>
              <a:rPr lang="en-US" sz="2000" dirty="0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  <a:latin typeface="Lucida Bright"/>
                <a:cs typeface="Lucida Bright"/>
              </a:rPr>
              <a:t>-2671), Wheat (MP-3366, MP-1255) and lentil (</a:t>
            </a:r>
            <a:r>
              <a:rPr lang="en-US" sz="2000" dirty="0" err="1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  <a:latin typeface="Lucida Bright"/>
                <a:cs typeface="Lucida Bright"/>
              </a:rPr>
              <a:t>RVL</a:t>
            </a:r>
            <a:r>
              <a:rPr lang="en-US" sz="2000" dirty="0" smtClean="0">
                <a:solidFill>
                  <a:schemeClr val="tx1"/>
                </a:solidFill>
                <a:uFill>
                  <a:solidFill>
                    <a:srgbClr val="C00000"/>
                  </a:solidFill>
                </a:uFill>
                <a:latin typeface="Lucida Bright"/>
                <a:cs typeface="Lucida Bright"/>
              </a:rPr>
              <a:t>-31) have been distributed  to the farmers during past three years. </a:t>
            </a:r>
            <a:endParaRPr lang="en-US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Lucida Bright"/>
              <a:cs typeface="Lucida Bright"/>
            </a:endParaRPr>
          </a:p>
          <a:p>
            <a:pPr marL="344488" indent="-344488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itchFamily="34" charset="0"/>
              <a:buAutoNum type="arabicPeriod"/>
              <a:defRPr/>
            </a:pPr>
            <a:r>
              <a:rPr lang="en-US" sz="2000" dirty="0" smtClean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About </a:t>
            </a:r>
            <a:r>
              <a:rPr lang="en-US" sz="2000" dirty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5.48 </a:t>
            </a:r>
            <a:r>
              <a:rPr lang="en-US" sz="2000" dirty="0" err="1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Lakh</a:t>
            </a:r>
            <a:r>
              <a:rPr lang="en-US" sz="2000" dirty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 ha of land brought  under SRI method of paddy  cultivation. </a:t>
            </a:r>
            <a:r>
              <a:rPr lang="en-US" sz="2000" b="1" dirty="0" smtClean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40,000</a:t>
            </a:r>
            <a:r>
              <a:rPr lang="en-US" sz="2000" dirty="0" smtClean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cono-weeders</a:t>
            </a:r>
            <a:r>
              <a:rPr lang="en-US" sz="2000" dirty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 and </a:t>
            </a:r>
            <a:r>
              <a:rPr lang="en-US" sz="2000" b="1" dirty="0" smtClean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20,000</a:t>
            </a:r>
            <a:r>
              <a:rPr lang="en-US" sz="2000" dirty="0" smtClean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markers have been provided on 90% subsidy</a:t>
            </a:r>
            <a:r>
              <a:rPr lang="en-US" sz="2000" dirty="0" smtClean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.</a:t>
            </a:r>
          </a:p>
        </p:txBody>
      </p:sp>
      <p:sp>
        <p:nvSpPr>
          <p:cNvPr id="19460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518400" y="6492875"/>
            <a:ext cx="23114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DD28204-3E78-403D-B425-67511FBBA55E}" type="slidenum">
              <a:rPr lang="en-US" smtClean="0">
                <a:ea typeface="MS PGothic" pitchFamily="34" charset="-128"/>
              </a:rPr>
              <a:pPr>
                <a:defRPr/>
              </a:pPr>
              <a:t>16</a:t>
            </a:fld>
            <a:endParaRPr lang="en-US" smtClean="0">
              <a:ea typeface="MS PGothic" pitchFamily="34" charset="-128"/>
            </a:endParaRPr>
          </a:p>
        </p:txBody>
      </p:sp>
      <p:grpSp>
        <p:nvGrpSpPr>
          <p:cNvPr id="19461" name="Group 5"/>
          <p:cNvGrpSpPr>
            <a:grpSpLocks/>
          </p:cNvGrpSpPr>
          <p:nvPr/>
        </p:nvGrpSpPr>
        <p:grpSpPr bwMode="auto">
          <a:xfrm>
            <a:off x="76200" y="76200"/>
            <a:ext cx="9677400" cy="6326188"/>
            <a:chOff x="76200" y="152400"/>
            <a:chExt cx="9677400" cy="6326188"/>
          </a:xfrm>
        </p:grpSpPr>
        <p:cxnSp>
          <p:nvCxnSpPr>
            <p:cNvPr id="8" name="Straight Connector 7"/>
            <p:cNvCxnSpPr>
              <a:cxnSpLocks noChangeShapeType="1"/>
            </p:cNvCxnSpPr>
            <p:nvPr/>
          </p:nvCxnSpPr>
          <p:spPr bwMode="auto">
            <a:xfrm>
              <a:off x="76200" y="152400"/>
              <a:ext cx="96774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9" name="Straight Connector 8"/>
            <p:cNvCxnSpPr>
              <a:cxnSpLocks noChangeShapeType="1"/>
            </p:cNvCxnSpPr>
            <p:nvPr/>
          </p:nvCxnSpPr>
          <p:spPr bwMode="auto">
            <a:xfrm>
              <a:off x="76200" y="304800"/>
              <a:ext cx="95250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 rot="5400000">
              <a:off x="6515101" y="3390900"/>
              <a:ext cx="6172200" cy="3175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rot="5400000">
              <a:off x="6590507" y="3315494"/>
              <a:ext cx="6324600" cy="158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3690" y="261080"/>
            <a:ext cx="9507510" cy="762000"/>
          </a:xfrm>
          <a:prstGeom prst="rect">
            <a:avLst/>
          </a:prstGeom>
          <a:solidFill>
            <a:srgbClr val="E46C0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Bright" pitchFamily="18" charset="0"/>
                <a:ea typeface="ＭＳ Ｐゴシック" pitchFamily="34" charset="-128"/>
              </a:rPr>
              <a:t>B. AGRICULTURE EXTENSION AND PROCESS INNOVATION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Bright" pitchFamily="18" charset="0"/>
              <a:ea typeface="ＭＳ Ｐゴシック" pitchFamily="34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28600" y="1066800"/>
            <a:ext cx="9296400" cy="563880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SRR</a:t>
            </a:r>
            <a:r>
              <a:rPr lang="en-US" sz="2000" dirty="0" smtClean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in all major crops have been increased in Wheat from 14.03% to </a:t>
            </a:r>
            <a:r>
              <a:rPr lang="en-US" sz="2000" b="1" i="1" dirty="0" smtClean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27.59%, </a:t>
            </a:r>
            <a:r>
              <a:rPr lang="en-US" sz="2000" dirty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Paddy from 8.85% to </a:t>
            </a:r>
            <a:r>
              <a:rPr lang="en-US" sz="2000" b="1" i="1" dirty="0" smtClean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22.22%</a:t>
            </a:r>
            <a:r>
              <a:rPr lang="en-US" sz="2000" i="1" dirty="0" smtClean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, </a:t>
            </a:r>
            <a:r>
              <a:rPr lang="en-US" sz="2000" dirty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Maize from 10.94% to </a:t>
            </a:r>
            <a:r>
              <a:rPr lang="en-US" sz="2000" b="1" i="1" dirty="0" smtClean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73.34% </a:t>
            </a:r>
            <a:r>
              <a:rPr lang="en-US" sz="2000" dirty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Gram from 2.90% to </a:t>
            </a:r>
            <a:r>
              <a:rPr lang="en-US" sz="2000" b="1" i="1" dirty="0" smtClean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12.52%</a:t>
            </a:r>
            <a:r>
              <a:rPr lang="en-US" sz="2000" i="1" dirty="0" smtClean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, </a:t>
            </a:r>
            <a:r>
              <a:rPr lang="en-US" sz="2000" dirty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Soybean from 14.77% to </a:t>
            </a:r>
            <a:r>
              <a:rPr lang="en-US" sz="2000" b="1" i="1" dirty="0" smtClean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26.78%, </a:t>
            </a:r>
            <a:r>
              <a:rPr lang="en-US" sz="2000" dirty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Mustard from 16.88 to </a:t>
            </a:r>
            <a:r>
              <a:rPr lang="en-US" sz="2000" b="1" i="1" dirty="0" smtClean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48.59% </a:t>
            </a:r>
            <a:r>
              <a:rPr lang="en-US" sz="2000" dirty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(as compared to base year 2007-08)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 startAt="5"/>
              <a:defRPr/>
            </a:pPr>
            <a:r>
              <a:rPr lang="en-US" sz="2000" dirty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Replacement of Traditional broadcasting system of sowing to </a:t>
            </a:r>
            <a:r>
              <a:rPr lang="en-US" sz="2000" b="1" dirty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Line Sowing in </a:t>
            </a:r>
            <a:r>
              <a:rPr lang="en-US" sz="2000" b="1" dirty="0" smtClean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5.00 </a:t>
            </a:r>
            <a:r>
              <a:rPr lang="en-US" sz="2000" b="1" dirty="0" err="1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lakh</a:t>
            </a:r>
            <a:r>
              <a:rPr lang="en-US" sz="2000" b="1" dirty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 ha additional area </a:t>
            </a:r>
            <a:r>
              <a:rPr lang="en-US" sz="2000" dirty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in </a:t>
            </a:r>
            <a:r>
              <a:rPr lang="en-US" sz="2000" dirty="0" err="1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Bundelkhand</a:t>
            </a:r>
            <a:r>
              <a:rPr lang="en-US" sz="2000" dirty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 and </a:t>
            </a:r>
            <a:r>
              <a:rPr lang="en-US" sz="2000" dirty="0" err="1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Baghelkhand</a:t>
            </a:r>
            <a:r>
              <a:rPr lang="en-US" sz="2000" dirty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 region by vigorous extension efforts</a:t>
            </a:r>
            <a:r>
              <a:rPr lang="en-US" sz="2000" dirty="0" smtClean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.</a:t>
            </a:r>
            <a:endParaRPr lang="en-US" sz="2000" dirty="0">
              <a:solidFill>
                <a:schemeClr val="tx1"/>
              </a:solidFill>
              <a:latin typeface="Lucida Bright" pitchFamily="18" charset="0"/>
              <a:ea typeface="ＭＳ Ｐゴシック" pitchFamily="34" charset="-128"/>
            </a:endParaRPr>
          </a:p>
        </p:txBody>
      </p:sp>
      <p:sp>
        <p:nvSpPr>
          <p:cNvPr id="19460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518400" y="6492875"/>
            <a:ext cx="23114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DD28204-3E78-403D-B425-67511FBBA55E}" type="slidenum">
              <a:rPr lang="en-US" smtClean="0">
                <a:ea typeface="MS PGothic" pitchFamily="34" charset="-128"/>
              </a:rPr>
              <a:pPr>
                <a:defRPr/>
              </a:pPr>
              <a:t>17</a:t>
            </a:fld>
            <a:endParaRPr lang="en-US" smtClean="0">
              <a:ea typeface="MS PGothic" pitchFamily="34" charset="-128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76200" y="76200"/>
            <a:ext cx="9677400" cy="6326188"/>
            <a:chOff x="76200" y="152400"/>
            <a:chExt cx="9677400" cy="6326188"/>
          </a:xfrm>
        </p:grpSpPr>
        <p:cxnSp>
          <p:nvCxnSpPr>
            <p:cNvPr id="8" name="Straight Connector 7"/>
            <p:cNvCxnSpPr>
              <a:cxnSpLocks noChangeShapeType="1"/>
            </p:cNvCxnSpPr>
            <p:nvPr/>
          </p:nvCxnSpPr>
          <p:spPr bwMode="auto">
            <a:xfrm>
              <a:off x="76200" y="152400"/>
              <a:ext cx="96774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9" name="Straight Connector 8"/>
            <p:cNvCxnSpPr>
              <a:cxnSpLocks noChangeShapeType="1"/>
            </p:cNvCxnSpPr>
            <p:nvPr/>
          </p:nvCxnSpPr>
          <p:spPr bwMode="auto">
            <a:xfrm>
              <a:off x="76200" y="304800"/>
              <a:ext cx="95250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 rot="5400000">
              <a:off x="6515101" y="3390900"/>
              <a:ext cx="6172200" cy="3175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rot="5400000">
              <a:off x="6590507" y="3315494"/>
              <a:ext cx="6324600" cy="158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93690" y="228600"/>
            <a:ext cx="9493770" cy="609600"/>
          </a:xfrm>
          <a:prstGeom prst="rect">
            <a:avLst/>
          </a:prstGeom>
          <a:solidFill>
            <a:srgbClr val="E46C0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just" eaLnBrk="1" hangingPunct="1">
              <a:lnSpc>
                <a:spcPct val="150000"/>
              </a:lnSpc>
              <a:spcAft>
                <a:spcPts val="600"/>
              </a:spcAft>
              <a:buFont typeface="Arial" charset="0"/>
              <a:buNone/>
              <a:defRPr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Bright"/>
                <a:ea typeface="ＭＳ Ｐゴシック" charset="0"/>
                <a:cs typeface="Lucida Bright"/>
              </a:rPr>
              <a:t>C. TECHNOLOGY EXTENSION AND TRANSFER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Lucida Bright"/>
              <a:ea typeface="ＭＳ Ｐゴシック" charset="0"/>
              <a:cs typeface="Lucida Bright"/>
            </a:endParaRPr>
          </a:p>
        </p:txBody>
      </p:sp>
      <p:sp>
        <p:nvSpPr>
          <p:cNvPr id="20483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594600" y="6081183"/>
            <a:ext cx="2311400" cy="324556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F56A12F-C025-4D98-9E53-ADC91648D5A1}" type="slidenum">
              <a:rPr lang="en-US" smtClean="0">
                <a:ea typeface="MS PGothic" pitchFamily="34" charset="-128"/>
              </a:rPr>
              <a:pPr>
                <a:defRPr/>
              </a:pPr>
              <a:t>18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400" y="838200"/>
            <a:ext cx="9448800" cy="5169110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bIns="0">
            <a:noAutofit/>
          </a:bodyPr>
          <a:lstStyle/>
          <a:p>
            <a:pPr algn="just" eaLnBrk="1" hangingPunct="1">
              <a:spcAft>
                <a:spcPts val="1200"/>
              </a:spcAft>
              <a:buNone/>
              <a:defRPr/>
            </a:pPr>
            <a:endParaRPr lang="en-US" sz="400" dirty="0" smtClean="0">
              <a:solidFill>
                <a:schemeClr val="tx1"/>
              </a:solidFill>
              <a:latin typeface="Lucida Bright"/>
              <a:ea typeface="ＭＳ Ｐゴシック" charset="0"/>
              <a:cs typeface="Lucida Bright"/>
            </a:endParaRPr>
          </a:p>
          <a:p>
            <a:pPr algn="just" eaLnBrk="1" hangingPunct="1">
              <a:spcAft>
                <a:spcPts val="1200"/>
              </a:spcAft>
              <a:buFont typeface="Wingdings 2" charset="0"/>
              <a:buAutoNum type="arabicPeriod"/>
              <a:defRPr/>
            </a:pPr>
            <a:r>
              <a:rPr lang="en-US" sz="2000" dirty="0" smtClean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To </a:t>
            </a:r>
            <a:r>
              <a:rPr lang="en-US" sz="2000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save </a:t>
            </a:r>
            <a:r>
              <a:rPr lang="en-US" sz="2000" dirty="0" err="1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Kharif</a:t>
            </a:r>
            <a:r>
              <a:rPr lang="en-US" sz="2000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 crop from untimely heavy rains due to climate change, ridge-furrow method of sowing has been extensively encouraged. About </a:t>
            </a:r>
            <a:r>
              <a:rPr lang="en-US" sz="2000" b="1" dirty="0" smtClean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36 </a:t>
            </a:r>
            <a:r>
              <a:rPr lang="en-US" sz="2000" b="1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lakh ha has been covered under ridge-furrow method </a:t>
            </a:r>
            <a:r>
              <a:rPr lang="en-US" sz="2000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in </a:t>
            </a:r>
            <a:r>
              <a:rPr lang="en-US" sz="2000" dirty="0" err="1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Kharif</a:t>
            </a:r>
            <a:r>
              <a:rPr lang="en-US" sz="2000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2015.</a:t>
            </a:r>
            <a:endParaRPr lang="en-US" sz="2000" dirty="0">
              <a:solidFill>
                <a:schemeClr val="tx1"/>
              </a:solidFill>
              <a:latin typeface="Lucida Bright"/>
              <a:ea typeface="ＭＳ Ｐゴシック" charset="0"/>
              <a:cs typeface="Lucida Bright"/>
            </a:endParaRPr>
          </a:p>
          <a:p>
            <a:pPr algn="just" eaLnBrk="1" hangingPunct="1">
              <a:spcAft>
                <a:spcPts val="1200"/>
              </a:spcAft>
              <a:buFont typeface="Wingdings 2" charset="0"/>
              <a:buAutoNum type="arabicPeriod"/>
              <a:defRPr/>
            </a:pPr>
            <a:r>
              <a:rPr lang="en-US" sz="2000" dirty="0" smtClean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About </a:t>
            </a:r>
            <a:r>
              <a:rPr lang="en-US" sz="2000" b="1" dirty="0" smtClean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4.00 </a:t>
            </a:r>
            <a:r>
              <a:rPr lang="en-US" sz="2000" b="1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lakh ha agriculture land deep ploughed under </a:t>
            </a:r>
            <a:r>
              <a:rPr lang="en-US" sz="2000" b="1" dirty="0" err="1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Haldhar</a:t>
            </a:r>
            <a:r>
              <a:rPr lang="en-US" sz="2000" b="1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Yojana</a:t>
            </a:r>
            <a:r>
              <a:rPr lang="en-US" sz="2000" b="1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during year </a:t>
            </a:r>
            <a:r>
              <a:rPr lang="en-US" sz="2000" b="1" dirty="0" smtClean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2015-16</a:t>
            </a:r>
            <a:r>
              <a:rPr lang="en-US" sz="2000" dirty="0" smtClean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.</a:t>
            </a:r>
            <a:endParaRPr lang="en-US" sz="2000" dirty="0">
              <a:solidFill>
                <a:schemeClr val="tx1"/>
              </a:solidFill>
              <a:latin typeface="Lucida Bright"/>
              <a:ea typeface="ＭＳ Ｐゴシック" charset="0"/>
              <a:cs typeface="Lucida Bright"/>
            </a:endParaRPr>
          </a:p>
          <a:p>
            <a:pPr algn="just" eaLnBrk="1" hangingPunct="1">
              <a:spcAft>
                <a:spcPts val="1200"/>
              </a:spcAft>
              <a:buFont typeface="Wingdings 2" charset="0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Under the seed quality improvement </a:t>
            </a:r>
            <a:r>
              <a:rPr lang="en-US" sz="2000" dirty="0" err="1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programme</a:t>
            </a:r>
            <a:r>
              <a:rPr lang="en-US" sz="2000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, </a:t>
            </a:r>
            <a:r>
              <a:rPr lang="en-US" sz="2000" b="1" dirty="0" smtClean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52,000 </a:t>
            </a:r>
            <a:r>
              <a:rPr lang="en-US" sz="2000" b="1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villages  provided with Spiral graders and seed treating drums </a:t>
            </a:r>
            <a:r>
              <a:rPr lang="en-US" sz="2000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for free of cost usage by  farmers. </a:t>
            </a:r>
            <a:endParaRPr lang="en-US" sz="2000" dirty="0" smtClean="0">
              <a:solidFill>
                <a:schemeClr val="tx1"/>
              </a:solidFill>
              <a:latin typeface="Lucida Bright"/>
              <a:ea typeface="ＭＳ Ｐゴシック" charset="0"/>
              <a:cs typeface="Lucida Bright"/>
            </a:endParaRPr>
          </a:p>
          <a:p>
            <a:pPr algn="just" eaLnBrk="1" hangingPunct="1">
              <a:spcAft>
                <a:spcPts val="1200"/>
              </a:spcAft>
              <a:buFont typeface="Wingdings 2" charset="0"/>
              <a:buAutoNum type="arabicPeriod"/>
              <a:defRPr/>
            </a:pPr>
            <a:r>
              <a:rPr lang="en-US" sz="2000" dirty="0" smtClean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Raised-bed planting technique has been successfully introduced in </a:t>
            </a:r>
            <a:r>
              <a:rPr lang="en-US" sz="2000" dirty="0" err="1" smtClean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Kharif</a:t>
            </a:r>
            <a:r>
              <a:rPr lang="en-US" sz="2000" dirty="0" smtClean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 crops by covering about </a:t>
            </a:r>
            <a:r>
              <a:rPr lang="en-US" sz="2000" b="1" dirty="0" smtClean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50,000 ha area.</a:t>
            </a:r>
          </a:p>
          <a:p>
            <a:pPr algn="just" eaLnBrk="1" hangingPunct="1">
              <a:spcAft>
                <a:spcPts val="1200"/>
              </a:spcAft>
              <a:buNone/>
              <a:defRPr/>
            </a:pPr>
            <a:endParaRPr lang="en-US" sz="2000" dirty="0">
              <a:solidFill>
                <a:schemeClr val="tx1"/>
              </a:solidFill>
              <a:latin typeface="Lucida Bright"/>
              <a:ea typeface="ＭＳ Ｐゴシック" charset="0"/>
              <a:cs typeface="Lucida Bright"/>
            </a:endParaRPr>
          </a:p>
        </p:txBody>
      </p:sp>
      <p:grpSp>
        <p:nvGrpSpPr>
          <p:cNvPr id="20485" name="Group 4"/>
          <p:cNvGrpSpPr>
            <a:grpSpLocks/>
          </p:cNvGrpSpPr>
          <p:nvPr/>
        </p:nvGrpSpPr>
        <p:grpSpPr bwMode="auto">
          <a:xfrm>
            <a:off x="76200" y="76200"/>
            <a:ext cx="9677400" cy="6326188"/>
            <a:chOff x="76200" y="152400"/>
            <a:chExt cx="9677400" cy="6326188"/>
          </a:xfrm>
        </p:grpSpPr>
        <p:cxnSp>
          <p:nvCxnSpPr>
            <p:cNvPr id="7" name="Straight Connector 6"/>
            <p:cNvCxnSpPr>
              <a:cxnSpLocks noChangeShapeType="1"/>
            </p:cNvCxnSpPr>
            <p:nvPr/>
          </p:nvCxnSpPr>
          <p:spPr bwMode="auto">
            <a:xfrm>
              <a:off x="76200" y="152400"/>
              <a:ext cx="96774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8" name="Straight Connector 7"/>
            <p:cNvCxnSpPr>
              <a:cxnSpLocks noChangeShapeType="1"/>
            </p:cNvCxnSpPr>
            <p:nvPr/>
          </p:nvCxnSpPr>
          <p:spPr bwMode="auto">
            <a:xfrm>
              <a:off x="76200" y="304800"/>
              <a:ext cx="95250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9" name="Straight Connector 8"/>
            <p:cNvCxnSpPr>
              <a:cxnSpLocks noChangeShapeType="1"/>
            </p:cNvCxnSpPr>
            <p:nvPr/>
          </p:nvCxnSpPr>
          <p:spPr bwMode="auto">
            <a:xfrm rot="5400000">
              <a:off x="6515101" y="3390900"/>
              <a:ext cx="6172200" cy="3175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 rot="5400000">
              <a:off x="6590507" y="3315494"/>
              <a:ext cx="6324600" cy="158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2460" y="243590"/>
            <a:ext cx="9508760" cy="533400"/>
          </a:xfrm>
          <a:prstGeom prst="rect">
            <a:avLst/>
          </a:prstGeom>
          <a:solidFill>
            <a:srgbClr val="E46C0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355600" indent="-355600"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Bright"/>
                <a:ea typeface="ＭＳ Ｐゴシック" charset="0"/>
                <a:cs typeface="Lucida Bright"/>
              </a:rPr>
              <a:t>D. INNOVATIONS - 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Lucida Bright"/>
              <a:ea typeface="ＭＳ Ｐゴシック" charset="0"/>
              <a:cs typeface="Lucida Bright"/>
            </a:endParaRPr>
          </a:p>
        </p:txBody>
      </p:sp>
      <p:sp>
        <p:nvSpPr>
          <p:cNvPr id="21507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608340" y="6295505"/>
            <a:ext cx="23114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4395446-C5D8-4F69-96DE-4B1724D9FA1D}" type="slidenum">
              <a:rPr lang="en-US" smtClean="0">
                <a:ea typeface="MS PGothic" pitchFamily="34" charset="-128"/>
              </a:rPr>
              <a:pPr>
                <a:defRPr/>
              </a:pPr>
              <a:t>19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28600" y="838200"/>
            <a:ext cx="9176790" cy="558614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5600" indent="-355600" algn="just">
              <a:lnSpc>
                <a:spcPct val="150000"/>
              </a:lnSpc>
              <a:spcAft>
                <a:spcPts val="600"/>
              </a:spcAft>
              <a:defRPr/>
            </a:pPr>
            <a:endParaRPr lang="en-US" sz="800" b="1" dirty="0">
              <a:solidFill>
                <a:srgbClr val="FFFFFF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Lucida Bright"/>
              <a:ea typeface="ＭＳ Ｐゴシック" charset="0"/>
              <a:cs typeface="Lucida Bright"/>
            </a:endParaRPr>
          </a:p>
          <a:p>
            <a:pPr marL="355600" indent="-355600" algn="just">
              <a:spcAft>
                <a:spcPts val="1200"/>
              </a:spcAft>
              <a:buFont typeface="Calibri" charset="0"/>
              <a:buAutoNum type="arabicPeriod"/>
              <a:defRPr/>
            </a:pPr>
            <a:r>
              <a:rPr lang="en-US" sz="2000" b="1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200 villages have been developed as </a:t>
            </a:r>
            <a:r>
              <a:rPr lang="en-US" sz="2000" b="1" dirty="0" err="1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Yantradoot</a:t>
            </a:r>
            <a:r>
              <a:rPr lang="en-US" sz="2000" b="1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 Gram </a:t>
            </a:r>
            <a:r>
              <a:rPr lang="en-US" sz="2000" dirty="0" smtClean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(Mechanized </a:t>
            </a:r>
            <a:r>
              <a:rPr lang="en-US" sz="2000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Villages), where  farmers are encouraged to adopt mechanized farming. Phenomenal increase in productivity in all crops has been recorded by independent Third Party Evaluation. </a:t>
            </a:r>
          </a:p>
          <a:p>
            <a:pPr marL="355600" indent="-355600" algn="just">
              <a:spcAft>
                <a:spcPts val="1200"/>
              </a:spcAft>
              <a:buFont typeface="Calibri" charset="0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The state government </a:t>
            </a:r>
            <a:r>
              <a:rPr lang="en-US" sz="2000" dirty="0" smtClean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ensures </a:t>
            </a:r>
            <a:r>
              <a:rPr lang="en-US" sz="2000" dirty="0" err="1" smtClean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Markfed</a:t>
            </a:r>
            <a:r>
              <a:rPr lang="en-US" sz="2000" dirty="0" smtClean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and PACS for </a:t>
            </a:r>
            <a:r>
              <a:rPr lang="en-US" sz="2000" b="1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advance lifting and storage of </a:t>
            </a:r>
            <a:r>
              <a:rPr lang="en-US" sz="2000" b="1" dirty="0" smtClean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16.22 </a:t>
            </a:r>
            <a:r>
              <a:rPr lang="en-US" sz="2000" b="1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lakh MT fertilizers</a:t>
            </a:r>
            <a:r>
              <a:rPr lang="en-US" sz="2000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 in the year </a:t>
            </a:r>
            <a:r>
              <a:rPr lang="en-US" sz="2000" b="1" dirty="0" smtClean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2015-16 </a:t>
            </a:r>
            <a:r>
              <a:rPr lang="en-US" sz="2000" b="1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.</a:t>
            </a:r>
          </a:p>
          <a:p>
            <a:pPr marL="355600" indent="-355600" algn="just" eaLnBrk="0" hangingPunct="0">
              <a:spcAft>
                <a:spcPts val="1200"/>
              </a:spcAft>
              <a:buFont typeface="Calibri" charset="0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Substantial increase in area and production  of Hybrid Maize has been achieved by providing 90% subsidy to the SC/ST farmers.  </a:t>
            </a:r>
            <a:endParaRPr lang="en-US" sz="2000" dirty="0" smtClean="0">
              <a:solidFill>
                <a:schemeClr val="tx1"/>
              </a:solidFill>
              <a:latin typeface="Lucida Bright"/>
              <a:ea typeface="ＭＳ Ｐゴシック" charset="0"/>
              <a:cs typeface="Lucida Bright"/>
            </a:endParaRPr>
          </a:p>
          <a:p>
            <a:pPr marL="355600" indent="-355600" algn="just" eaLnBrk="0" hangingPunct="0">
              <a:spcAft>
                <a:spcPts val="1200"/>
              </a:spcAft>
              <a:buFont typeface="Calibri" charset="0"/>
              <a:buAutoNum type="arabicPeriod"/>
              <a:defRPr/>
            </a:pPr>
            <a:r>
              <a:rPr lang="en-US" sz="2000" dirty="0" smtClean="0">
                <a:solidFill>
                  <a:schemeClr val="tx1"/>
                </a:solidFill>
                <a:latin typeface="Lucida Bright"/>
                <a:cs typeface="Lucida Bright"/>
              </a:rPr>
              <a:t>Organic Seed Production </a:t>
            </a:r>
            <a:r>
              <a:rPr lang="en-US" sz="2000" dirty="0" err="1" smtClean="0">
                <a:solidFill>
                  <a:schemeClr val="tx1"/>
                </a:solidFill>
                <a:latin typeface="Lucida Bright"/>
                <a:cs typeface="Lucida Bright"/>
              </a:rPr>
              <a:t>programme</a:t>
            </a:r>
            <a:r>
              <a:rPr lang="en-US" sz="2000" dirty="0" smtClean="0">
                <a:solidFill>
                  <a:schemeClr val="tx1"/>
                </a:solidFill>
                <a:latin typeface="Lucida Bright"/>
                <a:cs typeface="Lucida Bright"/>
              </a:rPr>
              <a:t> has been taken up in 10 Govt. Farms. </a:t>
            </a:r>
            <a:r>
              <a:rPr lang="en-US" sz="2000" dirty="0" err="1" smtClean="0">
                <a:solidFill>
                  <a:schemeClr val="tx1"/>
                </a:solidFill>
                <a:latin typeface="Lucida Bright"/>
                <a:cs typeface="Lucida Bright"/>
              </a:rPr>
              <a:t>M.P.</a:t>
            </a:r>
            <a:r>
              <a:rPr lang="en-US" sz="2000" dirty="0" smtClean="0">
                <a:solidFill>
                  <a:schemeClr val="tx1"/>
                </a:solidFill>
                <a:latin typeface="Lucida Bright"/>
                <a:cs typeface="Lucida Bright"/>
              </a:rPr>
              <a:t> will become the pioneer  in organic seed production in India. During 2015-16 total 697 Qt. of organic seeds have been produced.</a:t>
            </a:r>
          </a:p>
          <a:p>
            <a:pPr marL="355600" indent="-355600" algn="just" eaLnBrk="0" hangingPunct="0">
              <a:spcAft>
                <a:spcPts val="1200"/>
              </a:spcAft>
              <a:buFont typeface="Calibri" charset="0"/>
              <a:buAutoNum type="arabicPeriod"/>
              <a:defRPr/>
            </a:pPr>
            <a:r>
              <a:rPr lang="en-US" sz="2000" b="1" dirty="0" err="1" smtClean="0">
                <a:solidFill>
                  <a:schemeClr val="tx1"/>
                </a:solidFill>
                <a:latin typeface="Lucida Bright"/>
                <a:cs typeface="Lucida Bright"/>
              </a:rPr>
              <a:t>MUKHYA</a:t>
            </a:r>
            <a:r>
              <a:rPr lang="en-US" sz="2000" b="1" dirty="0" smtClean="0">
                <a:solidFill>
                  <a:schemeClr val="tx1"/>
                </a:solidFill>
                <a:latin typeface="Lucida Bright"/>
                <a:cs typeface="Lucida Bright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Lucida Bright"/>
                <a:cs typeface="Lucida Bright"/>
              </a:rPr>
              <a:t>MANTRI</a:t>
            </a:r>
            <a:r>
              <a:rPr lang="en-US" sz="2000" b="1" dirty="0" smtClean="0">
                <a:solidFill>
                  <a:schemeClr val="tx1"/>
                </a:solidFill>
                <a:latin typeface="Lucida Bright"/>
                <a:cs typeface="Lucida Bright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Lucida Bright"/>
                <a:cs typeface="Lucida Bright"/>
              </a:rPr>
              <a:t>KHET</a:t>
            </a:r>
            <a:r>
              <a:rPr lang="en-US" sz="2000" b="1" dirty="0" smtClean="0">
                <a:solidFill>
                  <a:schemeClr val="tx1"/>
                </a:solidFill>
                <a:latin typeface="Lucida Bright"/>
                <a:cs typeface="Lucida Bright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Lucida Bright"/>
                <a:cs typeface="Lucida Bright"/>
              </a:rPr>
              <a:t>TIRTH</a:t>
            </a:r>
            <a:r>
              <a:rPr lang="en-US" sz="2000" b="1" dirty="0" smtClean="0">
                <a:solidFill>
                  <a:schemeClr val="tx1"/>
                </a:solidFill>
                <a:latin typeface="Lucida Bright"/>
                <a:cs typeface="Lucida Bright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Lucida Bright"/>
                <a:cs typeface="Lucida Bright"/>
              </a:rPr>
              <a:t>YOJNA</a:t>
            </a:r>
            <a:r>
              <a:rPr lang="en-US" sz="2000" b="1" dirty="0" smtClean="0">
                <a:solidFill>
                  <a:schemeClr val="tx1"/>
                </a:solidFill>
                <a:latin typeface="Lucida Bright"/>
                <a:cs typeface="Lucida Bright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Lucida Bright"/>
                <a:cs typeface="Lucida Bright"/>
              </a:rPr>
              <a:t>started in 2013-14 (Selected </a:t>
            </a:r>
            <a:r>
              <a:rPr lang="en-US" sz="2000" dirty="0" err="1" smtClean="0">
                <a:solidFill>
                  <a:schemeClr val="tx1"/>
                </a:solidFill>
                <a:latin typeface="Lucida Bright"/>
                <a:cs typeface="Lucida Bright"/>
              </a:rPr>
              <a:t>Khet</a:t>
            </a:r>
            <a:r>
              <a:rPr lang="en-US" sz="2000" dirty="0" smtClean="0">
                <a:solidFill>
                  <a:schemeClr val="tx1"/>
                </a:solidFill>
                <a:latin typeface="Lucida Bright"/>
                <a:cs typeface="Lucida Bright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Lucida Bright"/>
                <a:cs typeface="Lucida Bright"/>
              </a:rPr>
              <a:t>Tirth</a:t>
            </a:r>
            <a:r>
              <a:rPr lang="en-US" sz="2000" dirty="0" smtClean="0">
                <a:solidFill>
                  <a:schemeClr val="tx1"/>
                </a:solidFill>
                <a:latin typeface="Lucida Bright"/>
                <a:cs typeface="Lucida Bright"/>
              </a:rPr>
              <a:t> - Outside the state 51, within the state 51 and within the district 823) </a:t>
            </a:r>
            <a:r>
              <a:rPr lang="en-US" sz="2000" b="1" dirty="0" smtClean="0">
                <a:solidFill>
                  <a:schemeClr val="tx1"/>
                </a:solidFill>
                <a:latin typeface="Lucida Bright"/>
                <a:cs typeface="Lucida Bright"/>
              </a:rPr>
              <a:t>96988 </a:t>
            </a:r>
            <a:r>
              <a:rPr lang="en-US" sz="2000" dirty="0" smtClean="0">
                <a:solidFill>
                  <a:schemeClr val="tx1"/>
                </a:solidFill>
                <a:latin typeface="Lucida Bright"/>
                <a:cs typeface="Lucida Bright"/>
              </a:rPr>
              <a:t>farmers benefited from the scheme in</a:t>
            </a:r>
            <a:r>
              <a:rPr lang="en-US" sz="2000" b="1" dirty="0" smtClean="0">
                <a:solidFill>
                  <a:schemeClr val="tx1"/>
                </a:solidFill>
                <a:latin typeface="Lucida Bright"/>
                <a:cs typeface="Lucida Bright"/>
              </a:rPr>
              <a:t> 2015-16.</a:t>
            </a:r>
          </a:p>
        </p:txBody>
      </p:sp>
      <p:grpSp>
        <p:nvGrpSpPr>
          <p:cNvPr id="21509" name="Group 3"/>
          <p:cNvGrpSpPr>
            <a:grpSpLocks/>
          </p:cNvGrpSpPr>
          <p:nvPr/>
        </p:nvGrpSpPr>
        <p:grpSpPr bwMode="auto">
          <a:xfrm>
            <a:off x="76200" y="76200"/>
            <a:ext cx="9677400" cy="6326188"/>
            <a:chOff x="76200" y="152400"/>
            <a:chExt cx="9677400" cy="6326188"/>
          </a:xfrm>
        </p:grpSpPr>
        <p:cxnSp>
          <p:nvCxnSpPr>
            <p:cNvPr id="6" name="Straight Connector 5"/>
            <p:cNvCxnSpPr>
              <a:cxnSpLocks noChangeShapeType="1"/>
            </p:cNvCxnSpPr>
            <p:nvPr/>
          </p:nvCxnSpPr>
          <p:spPr bwMode="auto">
            <a:xfrm>
              <a:off x="76200" y="152400"/>
              <a:ext cx="96774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7" name="Straight Connector 6"/>
            <p:cNvCxnSpPr>
              <a:cxnSpLocks noChangeShapeType="1"/>
            </p:cNvCxnSpPr>
            <p:nvPr/>
          </p:nvCxnSpPr>
          <p:spPr bwMode="auto">
            <a:xfrm>
              <a:off x="76200" y="304800"/>
              <a:ext cx="95250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8" name="Straight Connector 7"/>
            <p:cNvCxnSpPr>
              <a:cxnSpLocks noChangeShapeType="1"/>
            </p:cNvCxnSpPr>
            <p:nvPr/>
          </p:nvCxnSpPr>
          <p:spPr bwMode="auto">
            <a:xfrm rot="5400000">
              <a:off x="6515101" y="3390900"/>
              <a:ext cx="6172200" cy="3175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9" name="Straight Connector 8"/>
            <p:cNvCxnSpPr>
              <a:cxnSpLocks noChangeShapeType="1"/>
            </p:cNvCxnSpPr>
            <p:nvPr/>
          </p:nvCxnSpPr>
          <p:spPr bwMode="auto">
            <a:xfrm rot="5400000">
              <a:off x="6590507" y="3315494"/>
              <a:ext cx="6324600" cy="158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518400" y="6492875"/>
            <a:ext cx="23114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D3D8277D-B220-4478-A828-96CC2949E6BF}" type="slidenum">
              <a:rPr lang="en-US" smtClean="0">
                <a:ea typeface="MS PGothic" pitchFamily="34" charset="-128"/>
              </a:rPr>
              <a:pPr>
                <a:defRPr/>
              </a:pPr>
              <a:t>2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76200" y="6119813"/>
            <a:ext cx="56134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Times New Roman" pitchFamily="18" charset="0"/>
                <a:cs typeface="Times New Roman" pitchFamily="18" charset="0"/>
              </a:rPr>
              <a:t>Source  : Agri. Statistics Hand Book </a:t>
            </a:r>
            <a:r>
              <a:rPr lang="en-US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(GoI), 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CLR, M.P.</a:t>
            </a:r>
          </a:p>
          <a:p>
            <a:r>
              <a:rPr lang="en-US" sz="1400" b="1">
                <a:latin typeface="Times New Roman" pitchFamily="18" charset="0"/>
                <a:cs typeface="Times New Roman" pitchFamily="18" charset="0"/>
              </a:rPr>
              <a:t>Percentage Increase over previous year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6200" y="152400"/>
            <a:ext cx="9677400" cy="6326188"/>
            <a:chOff x="76200" y="152400"/>
            <a:chExt cx="9677400" cy="6326188"/>
          </a:xfrm>
        </p:grpSpPr>
        <p:cxnSp>
          <p:nvCxnSpPr>
            <p:cNvPr id="13" name="Straight Connector 12"/>
            <p:cNvCxnSpPr>
              <a:cxnSpLocks noChangeShapeType="1"/>
            </p:cNvCxnSpPr>
            <p:nvPr/>
          </p:nvCxnSpPr>
          <p:spPr bwMode="auto">
            <a:xfrm>
              <a:off x="76200" y="152400"/>
              <a:ext cx="96774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4" name="Straight Connector 13"/>
            <p:cNvCxnSpPr>
              <a:cxnSpLocks noChangeShapeType="1"/>
            </p:cNvCxnSpPr>
            <p:nvPr/>
          </p:nvCxnSpPr>
          <p:spPr bwMode="auto">
            <a:xfrm>
              <a:off x="76200" y="304800"/>
              <a:ext cx="95250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5" name="Straight Connector 14"/>
            <p:cNvCxnSpPr>
              <a:cxnSpLocks noChangeShapeType="1"/>
            </p:cNvCxnSpPr>
            <p:nvPr/>
          </p:nvCxnSpPr>
          <p:spPr bwMode="auto">
            <a:xfrm rot="5400000">
              <a:off x="6515101" y="3390900"/>
              <a:ext cx="6172200" cy="3175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6" name="Straight Connector 15"/>
            <p:cNvCxnSpPr>
              <a:cxnSpLocks noChangeShapeType="1"/>
            </p:cNvCxnSpPr>
            <p:nvPr/>
          </p:nvCxnSpPr>
          <p:spPr bwMode="auto">
            <a:xfrm rot="5400000">
              <a:off x="6590507" y="3315494"/>
              <a:ext cx="6324600" cy="158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</p:grpSp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177800" y="1625600"/>
          <a:ext cx="9283700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74" name="TextBox 1"/>
          <p:cNvSpPr txBox="1">
            <a:spLocks noChangeArrowheads="1"/>
          </p:cNvSpPr>
          <p:nvPr/>
        </p:nvSpPr>
        <p:spPr bwMode="auto">
          <a:xfrm>
            <a:off x="2806700" y="2590800"/>
            <a:ext cx="1155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36.40%</a:t>
            </a:r>
          </a:p>
        </p:txBody>
      </p:sp>
      <p:sp>
        <p:nvSpPr>
          <p:cNvPr id="7175" name="TextBox 1"/>
          <p:cNvSpPr txBox="1">
            <a:spLocks noChangeArrowheads="1"/>
          </p:cNvSpPr>
          <p:nvPr/>
        </p:nvSpPr>
        <p:spPr bwMode="auto">
          <a:xfrm>
            <a:off x="4127500" y="23622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16.16%</a:t>
            </a:r>
          </a:p>
        </p:txBody>
      </p:sp>
      <p:sp>
        <p:nvSpPr>
          <p:cNvPr id="7176" name="TextBox 1"/>
          <p:cNvSpPr txBox="1">
            <a:spLocks noChangeArrowheads="1"/>
          </p:cNvSpPr>
          <p:nvPr/>
        </p:nvSpPr>
        <p:spPr bwMode="auto">
          <a:xfrm>
            <a:off x="5448300" y="23622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-3.01%</a:t>
            </a:r>
          </a:p>
        </p:txBody>
      </p:sp>
      <p:sp>
        <p:nvSpPr>
          <p:cNvPr id="7177" name="TextBox 1"/>
          <p:cNvSpPr txBox="1">
            <a:spLocks noChangeArrowheads="1"/>
          </p:cNvSpPr>
          <p:nvPr/>
        </p:nvSpPr>
        <p:spPr bwMode="auto">
          <a:xfrm>
            <a:off x="7848600" y="1295400"/>
            <a:ext cx="1314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18.35% *</a:t>
            </a:r>
          </a:p>
        </p:txBody>
      </p:sp>
      <p:sp>
        <p:nvSpPr>
          <p:cNvPr id="21" name="TextBox 2"/>
          <p:cNvSpPr txBox="1">
            <a:spLocks noChangeArrowheads="1"/>
          </p:cNvSpPr>
          <p:nvPr/>
        </p:nvSpPr>
        <p:spPr bwMode="auto">
          <a:xfrm>
            <a:off x="61210" y="306050"/>
            <a:ext cx="9510010" cy="800219"/>
          </a:xfrm>
          <a:prstGeom prst="rect">
            <a:avLst/>
          </a:prstGeom>
          <a:solidFill>
            <a:srgbClr val="E46C0A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  <a:ea typeface="ＭＳ Ｐゴシック" pitchFamily="34" charset="-128"/>
                <a:cs typeface="+mn-cs"/>
              </a:rPr>
              <a:t>Production - All Food Grains</a:t>
            </a:r>
          </a:p>
          <a:p>
            <a:pPr algn="r"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Unit - </a:t>
            </a:r>
            <a:r>
              <a:rPr lang="en-US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Lakh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Tones</a:t>
            </a:r>
          </a:p>
        </p:txBody>
      </p:sp>
      <p:sp>
        <p:nvSpPr>
          <p:cNvPr id="7179" name="TextBox 1"/>
          <p:cNvSpPr txBox="1">
            <a:spLocks noChangeArrowheads="1"/>
          </p:cNvSpPr>
          <p:nvPr/>
        </p:nvSpPr>
        <p:spPr bwMode="auto">
          <a:xfrm>
            <a:off x="6604000" y="1708880"/>
            <a:ext cx="1155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24.85%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Chart bld="series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228600" y="960830"/>
            <a:ext cx="9220200" cy="5786199"/>
          </a:xfrm>
          <a:prstGeom prst="rect">
            <a:avLst/>
          </a:prstGeom>
          <a:noFill/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 eaLnBrk="0" hangingPunct="0">
              <a:spcAft>
                <a:spcPts val="1200"/>
              </a:spcAft>
              <a:buFont typeface="+mj-lt"/>
              <a:buAutoNum type="arabicPeriod" startAt="6"/>
              <a:defRPr/>
            </a:pPr>
            <a:r>
              <a:rPr lang="en-US" sz="2000" dirty="0" smtClean="0">
                <a:solidFill>
                  <a:schemeClr val="tx1"/>
                </a:solidFill>
                <a:latin typeface="Lucida Bright"/>
                <a:cs typeface="Lucida Bright"/>
              </a:rPr>
              <a:t>Introduction </a:t>
            </a:r>
            <a:r>
              <a:rPr lang="en-US" sz="2000" dirty="0">
                <a:solidFill>
                  <a:schemeClr val="tx1"/>
                </a:solidFill>
                <a:latin typeface="Lucida Bright"/>
                <a:cs typeface="Lucida Bright"/>
              </a:rPr>
              <a:t>of short duration of variety of Pigeon Pea </a:t>
            </a:r>
            <a:r>
              <a:rPr lang="en-US" sz="2000" dirty="0" err="1">
                <a:solidFill>
                  <a:schemeClr val="tx1"/>
                </a:solidFill>
                <a:latin typeface="Lucida Bright"/>
                <a:cs typeface="Lucida Bright"/>
              </a:rPr>
              <a:t>UPAS</a:t>
            </a:r>
            <a:r>
              <a:rPr lang="en-US" sz="2000" dirty="0">
                <a:solidFill>
                  <a:schemeClr val="tx1"/>
                </a:solidFill>
                <a:latin typeface="Lucida Bright"/>
                <a:cs typeface="Lucida Bright"/>
              </a:rPr>
              <a:t>-120 with ridge and furrow method (</a:t>
            </a:r>
            <a:r>
              <a:rPr lang="en-US" sz="2000" dirty="0" smtClean="0">
                <a:solidFill>
                  <a:schemeClr val="tx1"/>
                </a:solidFill>
                <a:latin typeface="Lucida Bright"/>
                <a:cs typeface="Lucida Bright"/>
              </a:rPr>
              <a:t>0.49 </a:t>
            </a:r>
            <a:r>
              <a:rPr lang="en-US" sz="2000" dirty="0" err="1">
                <a:solidFill>
                  <a:schemeClr val="tx1"/>
                </a:solidFill>
                <a:latin typeface="Lucida Bright"/>
                <a:cs typeface="Lucida Bright"/>
              </a:rPr>
              <a:t>lakh</a:t>
            </a:r>
            <a:r>
              <a:rPr lang="en-US" sz="2000" dirty="0">
                <a:solidFill>
                  <a:schemeClr val="tx1"/>
                </a:solidFill>
                <a:latin typeface="Lucida Bright"/>
                <a:cs typeface="Lucida Bright"/>
              </a:rPr>
              <a:t> ha).</a:t>
            </a:r>
          </a:p>
          <a:p>
            <a:pPr marL="457200" indent="-457200" algn="just" eaLnBrk="0" hangingPunct="0">
              <a:spcAft>
                <a:spcPts val="1200"/>
              </a:spcAft>
              <a:buFont typeface="+mj-lt"/>
              <a:buAutoNum type="arabicPeriod" startAt="6"/>
              <a:defRPr/>
            </a:pPr>
            <a:r>
              <a:rPr lang="en-US" sz="2000" dirty="0" err="1">
                <a:solidFill>
                  <a:schemeClr val="tx1"/>
                </a:solidFill>
                <a:latin typeface="Lucida Bright"/>
                <a:cs typeface="Lucida Bright"/>
              </a:rPr>
              <a:t>Dharwad</a:t>
            </a:r>
            <a:r>
              <a:rPr lang="en-US" sz="2000" dirty="0">
                <a:solidFill>
                  <a:schemeClr val="tx1"/>
                </a:solidFill>
                <a:latin typeface="Lucida Bright"/>
                <a:cs typeface="Lucida Bright"/>
              </a:rPr>
              <a:t> method of planting introduced in </a:t>
            </a:r>
            <a:r>
              <a:rPr lang="en-US" sz="2000" dirty="0">
                <a:solidFill>
                  <a:srgbClr val="000000"/>
                </a:solidFill>
                <a:latin typeface="Lucida Bright"/>
                <a:cs typeface="Lucida Bright"/>
              </a:rPr>
              <a:t>Pigeon pea </a:t>
            </a:r>
            <a:r>
              <a:rPr lang="en-US" sz="2000" dirty="0" smtClean="0">
                <a:solidFill>
                  <a:srgbClr val="000000"/>
                </a:solidFill>
                <a:latin typeface="Lucida Bright"/>
                <a:cs typeface="Lucida Bright"/>
              </a:rPr>
              <a:t>(0.73 </a:t>
            </a:r>
            <a:r>
              <a:rPr lang="en-US" sz="2000" dirty="0" err="1" smtClean="0">
                <a:solidFill>
                  <a:srgbClr val="000000"/>
                </a:solidFill>
                <a:latin typeface="Lucida Bright"/>
                <a:cs typeface="Lucida Bright"/>
              </a:rPr>
              <a:t>lakh</a:t>
            </a:r>
            <a:r>
              <a:rPr lang="en-US" sz="2000" dirty="0" smtClean="0">
                <a:solidFill>
                  <a:srgbClr val="000000"/>
                </a:solidFill>
                <a:latin typeface="Lucida Bright"/>
                <a:cs typeface="Lucida Bright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Lucida Bright"/>
                <a:cs typeface="Lucida Bright"/>
              </a:rPr>
              <a:t>ha</a:t>
            </a:r>
            <a:r>
              <a:rPr lang="en-US" sz="2000" dirty="0" smtClean="0">
                <a:solidFill>
                  <a:srgbClr val="000000"/>
                </a:solidFill>
                <a:latin typeface="Lucida Bright"/>
                <a:cs typeface="Lucida Bright"/>
              </a:rPr>
              <a:t>).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eriod" startAt="6"/>
              <a:defRPr/>
            </a:pPr>
            <a:r>
              <a:rPr lang="en-US" sz="2000" b="1" dirty="0" err="1" smtClean="0">
                <a:solidFill>
                  <a:srgbClr val="080808"/>
                </a:solidFill>
                <a:latin typeface="Lucida Bright" pitchFamily="18" charset="0"/>
                <a:ea typeface="ＭＳ Ｐゴシック" pitchFamily="34" charset="-128"/>
              </a:rPr>
              <a:t>Krishi</a:t>
            </a:r>
            <a:r>
              <a:rPr lang="en-US" sz="2000" b="1" dirty="0" smtClean="0">
                <a:solidFill>
                  <a:srgbClr val="080808"/>
                </a:solidFill>
                <a:latin typeface="Lucida Bright" pitchFamily="18" charset="0"/>
                <a:ea typeface="ＭＳ Ｐゴシック" pitchFamily="34" charset="-128"/>
              </a:rPr>
              <a:t> </a:t>
            </a:r>
            <a:r>
              <a:rPr lang="en-US" sz="2000" b="1" dirty="0" err="1" smtClean="0">
                <a:solidFill>
                  <a:srgbClr val="080808"/>
                </a:solidFill>
                <a:latin typeface="Lucida Bright" pitchFamily="18" charset="0"/>
                <a:ea typeface="ＭＳ Ｐゴシック" pitchFamily="34" charset="-128"/>
              </a:rPr>
              <a:t>Mahotsav</a:t>
            </a:r>
            <a:r>
              <a:rPr lang="en-US" sz="2000" b="1" dirty="0" smtClean="0">
                <a:solidFill>
                  <a:srgbClr val="080808"/>
                </a:solidFill>
                <a:latin typeface="Lucida Bright" pitchFamily="18" charset="0"/>
                <a:ea typeface="ＭＳ Ｐゴシック" pitchFamily="34" charset="-128"/>
              </a:rPr>
              <a:t> 2015 was </a:t>
            </a:r>
            <a:r>
              <a:rPr lang="en-US" sz="2000" b="1" dirty="0" err="1" smtClean="0">
                <a:solidFill>
                  <a:srgbClr val="080808"/>
                </a:solidFill>
                <a:latin typeface="Lucida Bright" pitchFamily="18" charset="0"/>
                <a:ea typeface="ＭＳ Ｐゴシック" pitchFamily="34" charset="-128"/>
              </a:rPr>
              <a:t>organised</a:t>
            </a:r>
            <a:r>
              <a:rPr lang="en-US" sz="2000" b="1" dirty="0" smtClean="0">
                <a:solidFill>
                  <a:srgbClr val="080808"/>
                </a:solidFill>
                <a:latin typeface="Lucida Bright" pitchFamily="18" charset="0"/>
                <a:ea typeface="ＭＳ Ｐゴシック" pitchFamily="34" charset="-128"/>
              </a:rPr>
              <a:t> in the State</a:t>
            </a:r>
            <a:r>
              <a:rPr lang="en-US" sz="2000" dirty="0" smtClean="0">
                <a:solidFill>
                  <a:srgbClr val="080808"/>
                </a:solidFill>
                <a:latin typeface="Lucida Bright" pitchFamily="18" charset="0"/>
                <a:ea typeface="ＭＳ Ｐゴシック" pitchFamily="34" charset="-128"/>
              </a:rPr>
              <a:t> from 25-05-2015 to 20-06-2015. In this </a:t>
            </a:r>
            <a:r>
              <a:rPr lang="en-US" sz="2000" dirty="0" err="1" smtClean="0">
                <a:solidFill>
                  <a:srgbClr val="080808"/>
                </a:solidFill>
                <a:latin typeface="Lucida Bright" pitchFamily="18" charset="0"/>
                <a:ea typeface="ＭＳ Ｐゴシック" pitchFamily="34" charset="-128"/>
              </a:rPr>
              <a:t>Mahotsav</a:t>
            </a:r>
            <a:r>
              <a:rPr lang="en-US" sz="2000" dirty="0" smtClean="0">
                <a:solidFill>
                  <a:srgbClr val="080808"/>
                </a:solidFill>
                <a:latin typeface="Lucida Bright" pitchFamily="18" charset="0"/>
                <a:ea typeface="ＭＳ Ｐゴシック" pitchFamily="34" charset="-128"/>
              </a:rPr>
              <a:t> 35,000 Govt. field functionaries of various departments along with agriculture scientists, etc. participated. </a:t>
            </a:r>
            <a:r>
              <a:rPr lang="en-US" sz="2000" dirty="0" err="1" smtClean="0">
                <a:solidFill>
                  <a:srgbClr val="080808"/>
                </a:solidFill>
                <a:latin typeface="Lucida Bright" pitchFamily="18" charset="0"/>
                <a:ea typeface="ＭＳ Ｐゴシック" pitchFamily="34" charset="-128"/>
              </a:rPr>
              <a:t>Krishi</a:t>
            </a:r>
            <a:r>
              <a:rPr lang="en-US" sz="2000" dirty="0" smtClean="0">
                <a:solidFill>
                  <a:srgbClr val="080808"/>
                </a:solidFill>
                <a:latin typeface="Lucida Bright" pitchFamily="18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rgbClr val="080808"/>
                </a:solidFill>
                <a:latin typeface="Lucida Bright" pitchFamily="18" charset="0"/>
                <a:ea typeface="ＭＳ Ｐゴシック" pitchFamily="34" charset="-128"/>
              </a:rPr>
              <a:t>Kranti</a:t>
            </a:r>
            <a:r>
              <a:rPr lang="en-US" sz="2000" dirty="0" smtClean="0">
                <a:solidFill>
                  <a:srgbClr val="080808"/>
                </a:solidFill>
                <a:latin typeface="Lucida Bright" pitchFamily="18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rgbClr val="080808"/>
                </a:solidFill>
                <a:latin typeface="Lucida Bright" pitchFamily="18" charset="0"/>
                <a:ea typeface="ＭＳ Ｐゴシック" pitchFamily="34" charset="-128"/>
              </a:rPr>
              <a:t>Raths</a:t>
            </a:r>
            <a:r>
              <a:rPr lang="en-US" sz="2000" dirty="0" smtClean="0">
                <a:solidFill>
                  <a:srgbClr val="080808"/>
                </a:solidFill>
                <a:latin typeface="Lucida Bright" pitchFamily="18" charset="0"/>
                <a:ea typeface="ＭＳ Ｐゴシック" pitchFamily="34" charset="-128"/>
              </a:rPr>
              <a:t> visited all 313 blocks in 20,451 gram </a:t>
            </a:r>
            <a:r>
              <a:rPr lang="en-US" sz="2000" dirty="0" err="1" smtClean="0">
                <a:solidFill>
                  <a:srgbClr val="080808"/>
                </a:solidFill>
                <a:latin typeface="Lucida Bright" pitchFamily="18" charset="0"/>
                <a:ea typeface="ＭＳ Ｐゴシック" pitchFamily="34" charset="-128"/>
              </a:rPr>
              <a:t>panchayats</a:t>
            </a:r>
            <a:r>
              <a:rPr lang="en-US" sz="2000" dirty="0" smtClean="0">
                <a:solidFill>
                  <a:srgbClr val="080808"/>
                </a:solidFill>
                <a:latin typeface="Lucida Bright" pitchFamily="18" charset="0"/>
                <a:ea typeface="ＭＳ Ｐゴシック" pitchFamily="34" charset="-128"/>
              </a:rPr>
              <a:t> with agriculture experts. 307 Block  level </a:t>
            </a:r>
            <a:r>
              <a:rPr lang="en-US" sz="2000" dirty="0" err="1" smtClean="0">
                <a:solidFill>
                  <a:srgbClr val="080808"/>
                </a:solidFill>
                <a:latin typeface="Lucida Bright" pitchFamily="18" charset="0"/>
                <a:ea typeface="ＭＳ Ｐゴシック" pitchFamily="34" charset="-128"/>
              </a:rPr>
              <a:t>sangosthi</a:t>
            </a:r>
            <a:r>
              <a:rPr lang="en-US" sz="2000" dirty="0" smtClean="0">
                <a:solidFill>
                  <a:srgbClr val="080808"/>
                </a:solidFill>
                <a:latin typeface="Lucida Bright" pitchFamily="18" charset="0"/>
                <a:ea typeface="ＭＳ Ｐゴシック" pitchFamily="34" charset="-128"/>
              </a:rPr>
              <a:t>, 46 district level fairs and 02 state level farmer fairs were organized. 2.75 </a:t>
            </a:r>
            <a:r>
              <a:rPr lang="en-US" sz="2000" dirty="0" err="1" smtClean="0">
                <a:solidFill>
                  <a:srgbClr val="080808"/>
                </a:solidFill>
                <a:latin typeface="Lucida Bright" pitchFamily="18" charset="0"/>
                <a:ea typeface="ＭＳ Ｐゴシック" pitchFamily="34" charset="-128"/>
              </a:rPr>
              <a:t>lakh</a:t>
            </a:r>
            <a:r>
              <a:rPr lang="en-US" sz="2000" dirty="0" smtClean="0">
                <a:solidFill>
                  <a:srgbClr val="080808"/>
                </a:solidFill>
                <a:latin typeface="Lucida Bright" pitchFamily="18" charset="0"/>
                <a:ea typeface="ＭＳ Ｐゴシック" pitchFamily="34" charset="-128"/>
              </a:rPr>
              <a:t> soil samples were collected.</a:t>
            </a:r>
          </a:p>
          <a:p>
            <a:pPr marL="457200" indent="-457200" algn="just">
              <a:spcAft>
                <a:spcPts val="1200"/>
              </a:spcAft>
              <a:buFont typeface="+mj-lt"/>
              <a:buAutoNum type="arabicPeriod" startAt="6"/>
              <a:defRPr/>
            </a:pPr>
            <a:r>
              <a:rPr lang="en-US" sz="2000" dirty="0" smtClean="0">
                <a:solidFill>
                  <a:srgbClr val="080808"/>
                </a:solidFill>
                <a:latin typeface="Lucida Bright" pitchFamily="18" charset="0"/>
                <a:ea typeface="ＭＳ Ｐゴシック" pitchFamily="34" charset="-128"/>
              </a:rPr>
              <a:t>During this Mega event 1.60 </a:t>
            </a:r>
            <a:r>
              <a:rPr lang="en-US" sz="2000" dirty="0" err="1" smtClean="0">
                <a:solidFill>
                  <a:srgbClr val="080808"/>
                </a:solidFill>
                <a:latin typeface="Lucida Bright" pitchFamily="18" charset="0"/>
                <a:ea typeface="ＭＳ Ｐゴシック" pitchFamily="34" charset="-128"/>
              </a:rPr>
              <a:t>lakh</a:t>
            </a:r>
            <a:r>
              <a:rPr lang="en-US" sz="2000" dirty="0" smtClean="0">
                <a:solidFill>
                  <a:srgbClr val="080808"/>
                </a:solidFill>
                <a:latin typeface="Lucida Bright" pitchFamily="18" charset="0"/>
                <a:ea typeface="ＭＳ Ｐゴシック" pitchFamily="34" charset="-128"/>
              </a:rPr>
              <a:t> seed kit, 23.16 </a:t>
            </a:r>
            <a:r>
              <a:rPr lang="en-US" sz="2000" dirty="0" err="1" smtClean="0">
                <a:solidFill>
                  <a:srgbClr val="080808"/>
                </a:solidFill>
                <a:latin typeface="Lucida Bright" pitchFamily="18" charset="0"/>
                <a:ea typeface="ＭＳ Ｐゴシック" pitchFamily="34" charset="-128"/>
              </a:rPr>
              <a:t>lakh</a:t>
            </a:r>
            <a:r>
              <a:rPr lang="en-US" sz="2000" dirty="0" smtClean="0">
                <a:solidFill>
                  <a:srgbClr val="080808"/>
                </a:solidFill>
                <a:latin typeface="Lucida Bright" pitchFamily="18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rgbClr val="080808"/>
                </a:solidFill>
                <a:latin typeface="Lucida Bright" pitchFamily="18" charset="0"/>
                <a:ea typeface="ＭＳ Ｐゴシック" pitchFamily="34" charset="-128"/>
              </a:rPr>
              <a:t>milch</a:t>
            </a:r>
            <a:r>
              <a:rPr lang="en-US" sz="2000" dirty="0" smtClean="0">
                <a:solidFill>
                  <a:srgbClr val="080808"/>
                </a:solidFill>
                <a:latin typeface="Lucida Bright" pitchFamily="18" charset="0"/>
                <a:ea typeface="ＭＳ Ｐゴシック" pitchFamily="34" charset="-128"/>
              </a:rPr>
              <a:t> animals vaccinated, 357 new milk producing societies were formed. 2.55 </a:t>
            </a:r>
            <a:r>
              <a:rPr lang="en-US" sz="2000" dirty="0" err="1" smtClean="0">
                <a:solidFill>
                  <a:srgbClr val="080808"/>
                </a:solidFill>
                <a:latin typeface="Lucida Bright" pitchFamily="18" charset="0"/>
                <a:ea typeface="ＭＳ Ｐゴシック" pitchFamily="34" charset="-128"/>
              </a:rPr>
              <a:t>lakh</a:t>
            </a:r>
            <a:r>
              <a:rPr lang="en-US" sz="2000" dirty="0" smtClean="0">
                <a:solidFill>
                  <a:srgbClr val="080808"/>
                </a:solidFill>
                <a:latin typeface="Lucida Bright" pitchFamily="18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rgbClr val="080808"/>
                </a:solidFill>
                <a:latin typeface="Lucida Bright" pitchFamily="18" charset="0"/>
                <a:ea typeface="ＭＳ Ｐゴシック" pitchFamily="34" charset="-128"/>
              </a:rPr>
              <a:t>KCC</a:t>
            </a:r>
            <a:r>
              <a:rPr lang="en-US" sz="2000" dirty="0" smtClean="0">
                <a:solidFill>
                  <a:srgbClr val="080808"/>
                </a:solidFill>
                <a:latin typeface="Lucida Bright" pitchFamily="18" charset="0"/>
                <a:ea typeface="ＭＳ Ｐゴシック" pitchFamily="34" charset="-128"/>
              </a:rPr>
              <a:t> were distributed to the farmers. 95,607  </a:t>
            </a:r>
            <a:r>
              <a:rPr lang="en-US" sz="2000" dirty="0" err="1" smtClean="0">
                <a:solidFill>
                  <a:srgbClr val="080808"/>
                </a:solidFill>
                <a:latin typeface="Lucida Bright" pitchFamily="18" charset="0"/>
                <a:ea typeface="ＭＳ Ｐゴシック" pitchFamily="34" charset="-128"/>
              </a:rPr>
              <a:t>Khasara-Katoni</a:t>
            </a:r>
            <a:r>
              <a:rPr lang="en-US" sz="2000" dirty="0" smtClean="0">
                <a:solidFill>
                  <a:srgbClr val="080808"/>
                </a:solidFill>
                <a:latin typeface="Lucida Bright" pitchFamily="18" charset="0"/>
                <a:ea typeface="ＭＳ Ｐゴシック" pitchFamily="34" charset="-128"/>
              </a:rPr>
              <a:t>. 1.93 </a:t>
            </a:r>
            <a:r>
              <a:rPr lang="en-US" sz="2000" dirty="0" err="1" smtClean="0">
                <a:solidFill>
                  <a:srgbClr val="080808"/>
                </a:solidFill>
                <a:latin typeface="Lucida Bright" pitchFamily="18" charset="0"/>
                <a:ea typeface="ＭＳ Ｐゴシック" pitchFamily="34" charset="-128"/>
              </a:rPr>
              <a:t>lakh</a:t>
            </a:r>
            <a:r>
              <a:rPr lang="en-US" sz="2000" dirty="0" smtClean="0">
                <a:solidFill>
                  <a:srgbClr val="080808"/>
                </a:solidFill>
                <a:latin typeface="Lucida Bright" pitchFamily="18" charset="0"/>
                <a:ea typeface="ＭＳ Ｐゴシック" pitchFamily="34" charset="-128"/>
              </a:rPr>
              <a:t> Horticulture / Forestry plants were distributed. 0.62 </a:t>
            </a:r>
            <a:r>
              <a:rPr lang="en-US" sz="2000" dirty="0" err="1" smtClean="0">
                <a:solidFill>
                  <a:srgbClr val="080808"/>
                </a:solidFill>
                <a:latin typeface="Lucida Bright" pitchFamily="18" charset="0"/>
                <a:ea typeface="ＭＳ Ｐゴシック" pitchFamily="34" charset="-128"/>
              </a:rPr>
              <a:t>lakh</a:t>
            </a:r>
            <a:r>
              <a:rPr lang="en-US" sz="2000" dirty="0" smtClean="0">
                <a:solidFill>
                  <a:srgbClr val="080808"/>
                </a:solidFill>
                <a:latin typeface="Lucida Bright" pitchFamily="18" charset="0"/>
                <a:ea typeface="ＭＳ Ｐゴシック" pitchFamily="34" charset="-128"/>
              </a:rPr>
              <a:t> permanent pump connection sanctioned,  but  259 MT grain were collected as donation from farmers which were donated to the different </a:t>
            </a:r>
            <a:r>
              <a:rPr lang="en-US" sz="2000" dirty="0" err="1" smtClean="0">
                <a:solidFill>
                  <a:srgbClr val="080808"/>
                </a:solidFill>
                <a:latin typeface="Lucida Bright" pitchFamily="18" charset="0"/>
                <a:ea typeface="ＭＳ Ｐゴシック" pitchFamily="34" charset="-128"/>
              </a:rPr>
              <a:t>Anganbadis</a:t>
            </a:r>
            <a:r>
              <a:rPr lang="en-US" sz="2000" dirty="0" smtClean="0">
                <a:solidFill>
                  <a:srgbClr val="080808"/>
                </a:solidFill>
                <a:latin typeface="Lucida Bright" pitchFamily="18" charset="0"/>
                <a:ea typeface="ＭＳ Ｐゴシック" pitchFamily="34" charset="-128"/>
              </a:rPr>
              <a:t>.</a:t>
            </a:r>
            <a:endParaRPr lang="en-US" sz="2000" dirty="0" smtClean="0">
              <a:solidFill>
                <a:srgbClr val="000000"/>
              </a:solidFill>
              <a:latin typeface="Lucida Bright"/>
              <a:cs typeface="Lucida Bright"/>
            </a:endParaRPr>
          </a:p>
        </p:txBody>
      </p:sp>
      <p:sp>
        <p:nvSpPr>
          <p:cNvPr id="22531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518400" y="6416675"/>
            <a:ext cx="23114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756E6D9-4E77-48F2-A353-88488C527405}" type="slidenum">
              <a:rPr lang="en-US" smtClean="0">
                <a:ea typeface="MS PGothic" pitchFamily="34" charset="-128"/>
              </a:rPr>
              <a:pPr>
                <a:defRPr/>
              </a:pPr>
              <a:t>20</a:t>
            </a:fld>
            <a:endParaRPr lang="en-US" smtClean="0">
              <a:ea typeface="MS PGothic" pitchFamily="34" charset="-128"/>
            </a:endParaRPr>
          </a:p>
        </p:txBody>
      </p:sp>
      <p:grpSp>
        <p:nvGrpSpPr>
          <p:cNvPr id="22532" name="Group 4"/>
          <p:cNvGrpSpPr>
            <a:grpSpLocks/>
          </p:cNvGrpSpPr>
          <p:nvPr/>
        </p:nvGrpSpPr>
        <p:grpSpPr bwMode="auto">
          <a:xfrm>
            <a:off x="76200" y="76200"/>
            <a:ext cx="9677400" cy="6326188"/>
            <a:chOff x="76200" y="152400"/>
            <a:chExt cx="9677400" cy="6326188"/>
          </a:xfrm>
        </p:grpSpPr>
        <p:cxnSp>
          <p:nvCxnSpPr>
            <p:cNvPr id="7" name="Straight Connector 6"/>
            <p:cNvCxnSpPr>
              <a:cxnSpLocks noChangeShapeType="1"/>
            </p:cNvCxnSpPr>
            <p:nvPr/>
          </p:nvCxnSpPr>
          <p:spPr bwMode="auto">
            <a:xfrm>
              <a:off x="76200" y="152400"/>
              <a:ext cx="96774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8" name="Straight Connector 7"/>
            <p:cNvCxnSpPr>
              <a:cxnSpLocks noChangeShapeType="1"/>
            </p:cNvCxnSpPr>
            <p:nvPr/>
          </p:nvCxnSpPr>
          <p:spPr bwMode="auto">
            <a:xfrm>
              <a:off x="76200" y="304800"/>
              <a:ext cx="95250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9" name="Straight Connector 8"/>
            <p:cNvCxnSpPr>
              <a:cxnSpLocks noChangeShapeType="1"/>
            </p:cNvCxnSpPr>
            <p:nvPr/>
          </p:nvCxnSpPr>
          <p:spPr bwMode="auto">
            <a:xfrm rot="5400000">
              <a:off x="6515101" y="3390900"/>
              <a:ext cx="6172200" cy="3175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 rot="5400000">
              <a:off x="6590507" y="3315494"/>
              <a:ext cx="6324600" cy="158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00" y="228600"/>
            <a:ext cx="9525000" cy="609600"/>
          </a:xfrm>
          <a:prstGeom prst="rect">
            <a:avLst/>
          </a:prstGeom>
          <a:solidFill>
            <a:srgbClr val="E46C0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355600" indent="-355600"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Lucida Bright"/>
                <a:ea typeface="ＭＳ Ｐゴシック" charset="0"/>
                <a:cs typeface="Lucida Bright"/>
              </a:rPr>
              <a:t>D. INNOVATIONS -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232230" y="1143000"/>
            <a:ext cx="9292770" cy="4247317"/>
          </a:xfrm>
          <a:prstGeom prst="rect">
            <a:avLst/>
          </a:prstGeom>
          <a:noFill/>
          <a:ln>
            <a:solidFill>
              <a:schemeClr val="bg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55600" indent="-355600" algn="just" defTabSz="465138">
              <a:spcAft>
                <a:spcPts val="1200"/>
              </a:spcAft>
              <a:buFont typeface="Calibri" charset="0"/>
              <a:buAutoNum type="arabicPeriod"/>
              <a:tabLst>
                <a:tab pos="508000" algn="l"/>
              </a:tabLst>
              <a:defRPr/>
            </a:pPr>
            <a:r>
              <a:rPr lang="en-US" sz="2000" dirty="0" smtClean="0">
                <a:solidFill>
                  <a:srgbClr val="080808"/>
                </a:solidFill>
                <a:latin typeface="Lucida Bright"/>
                <a:ea typeface="ＭＳ Ｐゴシック" charset="0"/>
                <a:cs typeface="Lucida Bright"/>
              </a:rPr>
              <a:t>Scheme named </a:t>
            </a:r>
            <a:r>
              <a:rPr lang="en-US" sz="2000" b="1" dirty="0" err="1" smtClean="0">
                <a:solidFill>
                  <a:srgbClr val="080808"/>
                </a:solidFill>
                <a:latin typeface="Lucida Bright"/>
                <a:ea typeface="ＭＳ Ｐゴシック" charset="0"/>
                <a:cs typeface="Lucida Bright"/>
              </a:rPr>
              <a:t>Mukhya</a:t>
            </a:r>
            <a:r>
              <a:rPr lang="en-US" sz="2000" b="1" dirty="0" smtClean="0">
                <a:solidFill>
                  <a:srgbClr val="080808"/>
                </a:solidFill>
                <a:latin typeface="Lucida Bright"/>
                <a:ea typeface="ＭＳ Ｐゴシック" charset="0"/>
                <a:cs typeface="Lucida Bright"/>
              </a:rPr>
              <a:t> </a:t>
            </a:r>
            <a:r>
              <a:rPr lang="en-US" sz="2000" b="1" dirty="0" err="1" smtClean="0">
                <a:solidFill>
                  <a:srgbClr val="080808"/>
                </a:solidFill>
                <a:latin typeface="Lucida Bright"/>
                <a:ea typeface="ＭＳ Ｐゴシック" charset="0"/>
                <a:cs typeface="Lucida Bright"/>
              </a:rPr>
              <a:t>Mantri</a:t>
            </a:r>
            <a:r>
              <a:rPr lang="en-US" sz="2000" b="1" dirty="0" smtClean="0">
                <a:solidFill>
                  <a:srgbClr val="080808"/>
                </a:solidFill>
                <a:latin typeface="Lucida Bright"/>
                <a:ea typeface="ＭＳ Ｐゴシック" charset="0"/>
                <a:cs typeface="Lucida Bright"/>
              </a:rPr>
              <a:t> </a:t>
            </a:r>
            <a:r>
              <a:rPr lang="en-US" sz="2000" b="1" dirty="0" err="1" smtClean="0">
                <a:solidFill>
                  <a:srgbClr val="080808"/>
                </a:solidFill>
                <a:latin typeface="Lucida Bright"/>
                <a:ea typeface="ＭＳ Ｐゴシック" charset="0"/>
                <a:cs typeface="Lucida Bright"/>
              </a:rPr>
              <a:t>Krishak</a:t>
            </a:r>
            <a:r>
              <a:rPr lang="en-US" sz="2000" b="1" dirty="0" smtClean="0">
                <a:solidFill>
                  <a:srgbClr val="080808"/>
                </a:solidFill>
                <a:latin typeface="Lucida Bright"/>
                <a:ea typeface="ＭＳ Ｐゴシック" charset="0"/>
                <a:cs typeface="Lucida Bright"/>
              </a:rPr>
              <a:t> </a:t>
            </a:r>
            <a:r>
              <a:rPr lang="en-US" sz="2000" b="1" dirty="0" err="1" smtClean="0">
                <a:solidFill>
                  <a:srgbClr val="080808"/>
                </a:solidFill>
                <a:latin typeface="Lucida Bright"/>
                <a:ea typeface="ＭＳ Ｐゴシック" charset="0"/>
                <a:cs typeface="Lucida Bright"/>
              </a:rPr>
              <a:t>Sahakari</a:t>
            </a:r>
            <a:r>
              <a:rPr lang="en-US" sz="2000" b="1" dirty="0" smtClean="0">
                <a:solidFill>
                  <a:srgbClr val="080808"/>
                </a:solidFill>
                <a:latin typeface="Lucida Bright"/>
                <a:ea typeface="ＭＳ Ｐゴシック" charset="0"/>
                <a:cs typeface="Lucida Bright"/>
              </a:rPr>
              <a:t> </a:t>
            </a:r>
            <a:r>
              <a:rPr lang="en-US" sz="2000" b="1" dirty="0" err="1" smtClean="0">
                <a:solidFill>
                  <a:srgbClr val="080808"/>
                </a:solidFill>
                <a:latin typeface="Lucida Bright"/>
                <a:ea typeface="ＭＳ Ｐゴシック" charset="0"/>
                <a:cs typeface="Lucida Bright"/>
              </a:rPr>
              <a:t>Rin</a:t>
            </a:r>
            <a:r>
              <a:rPr lang="en-US" sz="2000" b="1" dirty="0" smtClean="0">
                <a:solidFill>
                  <a:srgbClr val="080808"/>
                </a:solidFill>
                <a:latin typeface="Lucida Bright"/>
                <a:ea typeface="ＭＳ Ｐゴシック" charset="0"/>
                <a:cs typeface="Lucida Bright"/>
              </a:rPr>
              <a:t> </a:t>
            </a:r>
            <a:r>
              <a:rPr lang="en-US" sz="2000" b="1" dirty="0" err="1" smtClean="0">
                <a:solidFill>
                  <a:srgbClr val="080808"/>
                </a:solidFill>
                <a:latin typeface="Lucida Bright"/>
                <a:ea typeface="ＭＳ Ｐゴシック" charset="0"/>
                <a:cs typeface="Lucida Bright"/>
              </a:rPr>
              <a:t>Sahayta</a:t>
            </a:r>
            <a:r>
              <a:rPr lang="en-US" sz="2000" b="1" dirty="0" smtClean="0">
                <a:solidFill>
                  <a:srgbClr val="080808"/>
                </a:solidFill>
                <a:latin typeface="Lucida Bright"/>
                <a:ea typeface="ＭＳ Ｐゴシック" charset="0"/>
                <a:cs typeface="Lucida Bright"/>
              </a:rPr>
              <a:t> </a:t>
            </a:r>
            <a:r>
              <a:rPr lang="en-US" sz="2000" b="1" dirty="0" err="1" smtClean="0">
                <a:solidFill>
                  <a:srgbClr val="080808"/>
                </a:solidFill>
                <a:latin typeface="Lucida Bright"/>
                <a:ea typeface="ＭＳ Ｐゴシック" charset="0"/>
                <a:cs typeface="Lucida Bright"/>
              </a:rPr>
              <a:t>Yojana</a:t>
            </a:r>
            <a:r>
              <a:rPr lang="en-US" sz="2000" dirty="0" smtClean="0">
                <a:solidFill>
                  <a:srgbClr val="080808"/>
                </a:solidFill>
                <a:latin typeface="Lucida Bright"/>
                <a:ea typeface="ＭＳ Ｐゴシック" charset="0"/>
                <a:cs typeface="Lucida Bright"/>
              </a:rPr>
              <a:t> was launched in Rabi 2015-16 in which any farmer taking  a loan for inputs from Co-operatives, will only have to pay 90% of the loan taken.</a:t>
            </a:r>
          </a:p>
          <a:p>
            <a:pPr marL="355600" indent="-355600" algn="just" defTabSz="465138">
              <a:spcAft>
                <a:spcPts val="1200"/>
              </a:spcAft>
              <a:buFont typeface="Calibri" charset="0"/>
              <a:buAutoNum type="arabicPeriod"/>
              <a:tabLst>
                <a:tab pos="508000" algn="l"/>
              </a:tabLst>
              <a:defRPr/>
            </a:pPr>
            <a:r>
              <a:rPr lang="en-US" sz="2000" dirty="0" smtClean="0">
                <a:solidFill>
                  <a:srgbClr val="080808"/>
                </a:solidFill>
                <a:latin typeface="Lucida Bright"/>
                <a:ea typeface="ＭＳ Ｐゴシック" charset="0"/>
                <a:cs typeface="Lucida Bright"/>
              </a:rPr>
              <a:t>The </a:t>
            </a:r>
            <a:r>
              <a:rPr lang="en-US" sz="2000" dirty="0">
                <a:solidFill>
                  <a:srgbClr val="080808"/>
                </a:solidFill>
                <a:latin typeface="Lucida Bright"/>
                <a:ea typeface="ＭＳ Ｐゴシック" charset="0"/>
                <a:cs typeface="Lucida Bright"/>
              </a:rPr>
              <a:t>interest rate in Agriculture Loans was 5% in 2009-10 which has been reduced to 0% in 2012-13. Crop Loan by cooperative banks has increased from Rs.5,845 </a:t>
            </a:r>
            <a:r>
              <a:rPr lang="en-US" sz="2000" dirty="0" err="1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crores</a:t>
            </a:r>
            <a:r>
              <a:rPr lang="en-US" sz="2000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 in 2010-11 to </a:t>
            </a:r>
            <a:r>
              <a:rPr lang="en-US" sz="2000" dirty="0" err="1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Rs</a:t>
            </a:r>
            <a:r>
              <a:rPr lang="en-US" sz="2000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. </a:t>
            </a:r>
            <a:r>
              <a:rPr lang="en-US" sz="2000" dirty="0" smtClean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13,809.24 </a:t>
            </a:r>
            <a:r>
              <a:rPr lang="en-US" sz="2000" dirty="0" err="1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crores</a:t>
            </a:r>
            <a:r>
              <a:rPr lang="en-US" sz="2000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 in the year </a:t>
            </a:r>
            <a:r>
              <a:rPr lang="en-US" sz="2000" dirty="0" smtClean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2015-16. </a:t>
            </a:r>
            <a:endParaRPr lang="en-US" sz="2000" dirty="0">
              <a:solidFill>
                <a:schemeClr val="tx1"/>
              </a:solidFill>
              <a:latin typeface="Lucida Bright"/>
              <a:ea typeface="ＭＳ Ｐゴシック" charset="0"/>
              <a:cs typeface="Lucida Bright"/>
            </a:endParaRPr>
          </a:p>
          <a:p>
            <a:pPr marL="355600" indent="-355600" defTabSz="465138">
              <a:spcAft>
                <a:spcPts val="1200"/>
              </a:spcAft>
              <a:buFont typeface="Calibri" charset="0"/>
              <a:buAutoNum type="arabicPeriod"/>
              <a:tabLst>
                <a:tab pos="508000" algn="l"/>
              </a:tabLst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25.18 </a:t>
            </a:r>
            <a:r>
              <a:rPr lang="en-US" sz="2000" b="1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lakh KCC in a single year</a:t>
            </a:r>
            <a:r>
              <a:rPr lang="en-US" sz="2000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 (</a:t>
            </a:r>
            <a:r>
              <a:rPr lang="en-US" sz="2000" dirty="0" smtClean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2015-16) have </a:t>
            </a:r>
            <a:r>
              <a:rPr lang="en-US" sz="2000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been distributed. Presently </a:t>
            </a:r>
            <a:r>
              <a:rPr lang="en-US" sz="2000" dirty="0" smtClean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76.70 </a:t>
            </a:r>
            <a:r>
              <a:rPr lang="en-US" sz="2000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lakh farmers have KCC.</a:t>
            </a:r>
          </a:p>
          <a:p>
            <a:pPr marL="355600" indent="-355600" algn="just" defTabSz="465138">
              <a:spcAft>
                <a:spcPts val="1200"/>
              </a:spcAft>
              <a:buFont typeface="Calibri" charset="0"/>
              <a:buAutoNum type="arabicPeriod"/>
              <a:tabLst>
                <a:tab pos="508000" algn="l"/>
              </a:tabLst>
              <a:defRPr/>
            </a:pPr>
            <a:r>
              <a:rPr lang="en-US" sz="2000" dirty="0" smtClean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2523 </a:t>
            </a:r>
            <a:r>
              <a:rPr lang="en-US" sz="2000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Seed Growers Co-operatives formed for augmenting availability of certified seeds. </a:t>
            </a:r>
            <a:r>
              <a:rPr lang="en-US" sz="2000" b="1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State produced </a:t>
            </a:r>
            <a:r>
              <a:rPr lang="en-US" sz="2000" b="1" dirty="0" smtClean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30.12 </a:t>
            </a:r>
            <a:r>
              <a:rPr lang="en-US" sz="2000" b="1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lakh quintals certified </a:t>
            </a:r>
            <a:r>
              <a:rPr lang="en-US" sz="2000" b="1" dirty="0" smtClean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seeds</a:t>
            </a:r>
            <a:r>
              <a:rPr lang="en-US" sz="2000" dirty="0" smtClean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in the year </a:t>
            </a:r>
            <a:r>
              <a:rPr lang="en-US" sz="2000" dirty="0" smtClean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2015-16.</a:t>
            </a:r>
            <a:endParaRPr lang="en-US" sz="2000" dirty="0">
              <a:solidFill>
                <a:schemeClr val="tx1"/>
              </a:solidFill>
              <a:latin typeface="Lucida Bright"/>
              <a:ea typeface="ＭＳ Ｐゴシック" charset="0"/>
              <a:cs typeface="Lucida Bright"/>
            </a:endParaRPr>
          </a:p>
        </p:txBody>
      </p:sp>
      <p:sp>
        <p:nvSpPr>
          <p:cNvPr id="24579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DB31CB7-E6DC-4EFD-9BFC-572E002CF4E3}" type="slidenum">
              <a:rPr lang="en-US" smtClean="0">
                <a:ea typeface="MS PGothic" pitchFamily="34" charset="-128"/>
              </a:rPr>
              <a:pPr>
                <a:defRPr/>
              </a:pPr>
              <a:t>21</a:t>
            </a:fld>
            <a:endParaRPr lang="en-US" smtClean="0">
              <a:ea typeface="MS PGothic" pitchFamily="34" charset="-128"/>
            </a:endParaRPr>
          </a:p>
        </p:txBody>
      </p:sp>
      <p:grpSp>
        <p:nvGrpSpPr>
          <p:cNvPr id="24580" name="Group 4"/>
          <p:cNvGrpSpPr>
            <a:grpSpLocks/>
          </p:cNvGrpSpPr>
          <p:nvPr/>
        </p:nvGrpSpPr>
        <p:grpSpPr bwMode="auto">
          <a:xfrm>
            <a:off x="76200" y="76200"/>
            <a:ext cx="9677400" cy="6326188"/>
            <a:chOff x="76200" y="152400"/>
            <a:chExt cx="9677400" cy="6326188"/>
          </a:xfrm>
        </p:grpSpPr>
        <p:cxnSp>
          <p:nvCxnSpPr>
            <p:cNvPr id="7" name="Straight Connector 6"/>
            <p:cNvCxnSpPr>
              <a:cxnSpLocks noChangeShapeType="1"/>
            </p:cNvCxnSpPr>
            <p:nvPr/>
          </p:nvCxnSpPr>
          <p:spPr bwMode="auto">
            <a:xfrm>
              <a:off x="76200" y="152400"/>
              <a:ext cx="96774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8" name="Straight Connector 7"/>
            <p:cNvCxnSpPr>
              <a:cxnSpLocks noChangeShapeType="1"/>
            </p:cNvCxnSpPr>
            <p:nvPr/>
          </p:nvCxnSpPr>
          <p:spPr bwMode="auto">
            <a:xfrm>
              <a:off x="76200" y="304800"/>
              <a:ext cx="95250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9" name="Straight Connector 8"/>
            <p:cNvCxnSpPr>
              <a:cxnSpLocks noChangeShapeType="1"/>
            </p:cNvCxnSpPr>
            <p:nvPr/>
          </p:nvCxnSpPr>
          <p:spPr bwMode="auto">
            <a:xfrm rot="5400000">
              <a:off x="6515101" y="3390900"/>
              <a:ext cx="6172200" cy="3175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 rot="5400000">
              <a:off x="6590507" y="3315494"/>
              <a:ext cx="6324600" cy="158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6200" y="259830"/>
            <a:ext cx="9525000" cy="609600"/>
          </a:xfrm>
          <a:prstGeom prst="rect">
            <a:avLst/>
          </a:prstGeom>
          <a:solidFill>
            <a:srgbClr val="E46C0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355600" indent="-355600" defTabSz="465138">
              <a:tabLst>
                <a:tab pos="508000" algn="l"/>
              </a:tabLst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  <a:ea typeface="ＭＳ Ｐゴシック" pitchFamily="34" charset="-128"/>
                <a:cs typeface="+mn-cs"/>
              </a:rPr>
              <a:t>E.  CREDIT AND MANAGEMENT INTERVENTIONS 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1066800"/>
            <a:ext cx="8991600" cy="5334000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AutoNum type="arabicPeriod"/>
              <a:defRPr/>
            </a:pPr>
            <a:r>
              <a:rPr lang="en-US" sz="2000" dirty="0" smtClean="0">
                <a:solidFill>
                  <a:srgbClr val="080808"/>
                </a:solidFill>
                <a:latin typeface="Lucida Bright"/>
                <a:cs typeface="Lucida Bright"/>
              </a:rPr>
              <a:t>State Govt. provides subsidy on Agriculture consumers since   2009-10.  In the year 2015-16, </a:t>
            </a:r>
            <a:r>
              <a:rPr lang="en-US" sz="2000" b="1" dirty="0" smtClean="0">
                <a:solidFill>
                  <a:srgbClr val="080808"/>
                </a:solidFill>
                <a:latin typeface="Lucida Bright"/>
                <a:cs typeface="Lucida Bright"/>
              </a:rPr>
              <a:t>power subsidy of Rs. 6717.53 </a:t>
            </a:r>
            <a:r>
              <a:rPr lang="en-US" sz="2000" b="1" dirty="0" err="1" smtClean="0">
                <a:solidFill>
                  <a:srgbClr val="080808"/>
                </a:solidFill>
                <a:latin typeface="Lucida Bright"/>
                <a:cs typeface="Lucida Bright"/>
              </a:rPr>
              <a:t>crore</a:t>
            </a:r>
            <a:r>
              <a:rPr lang="en-US" sz="2000" b="1" dirty="0" smtClean="0">
                <a:solidFill>
                  <a:srgbClr val="080808"/>
                </a:solidFill>
                <a:latin typeface="Lucida Bright"/>
                <a:cs typeface="Lucida Bright"/>
              </a:rPr>
              <a:t> </a:t>
            </a:r>
            <a:r>
              <a:rPr lang="en-US" sz="2000" dirty="0" smtClean="0">
                <a:solidFill>
                  <a:srgbClr val="080808"/>
                </a:solidFill>
                <a:latin typeface="Lucida Bright"/>
                <a:cs typeface="Lucida Bright"/>
              </a:rPr>
              <a:t>was provided by the state government on agriculture pumps. 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AutoNum type="arabicPeriod"/>
              <a:defRPr/>
            </a:pPr>
            <a:r>
              <a:rPr lang="en-US" sz="2000" b="1" dirty="0" smtClean="0">
                <a:solidFill>
                  <a:srgbClr val="080808"/>
                </a:solidFill>
                <a:latin typeface="Lucida Bright"/>
                <a:cs typeface="Lucida Bright"/>
              </a:rPr>
              <a:t>5.10 lakh temporary and 3.90 permanent irrigation pump connections </a:t>
            </a:r>
            <a:r>
              <a:rPr lang="en-US" sz="2000" dirty="0" smtClean="0">
                <a:solidFill>
                  <a:srgbClr val="080808"/>
                </a:solidFill>
                <a:latin typeface="Lucida Bright"/>
                <a:cs typeface="Lucida Bright"/>
              </a:rPr>
              <a:t> were provided to meet the demand during 2015-16.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AutoNum type="arabicPeriod"/>
              <a:defRPr/>
            </a:pPr>
            <a:r>
              <a:rPr lang="en-US" sz="2000" b="1" dirty="0" smtClean="0">
                <a:solidFill>
                  <a:srgbClr val="080808"/>
                </a:solidFill>
                <a:latin typeface="Lucida Bright"/>
                <a:cs typeface="Lucida Bright"/>
              </a:rPr>
              <a:t>Rural feeder separation  has been completed </a:t>
            </a:r>
            <a:r>
              <a:rPr lang="en-US" sz="2000" dirty="0" smtClean="0">
                <a:solidFill>
                  <a:srgbClr val="080808"/>
                </a:solidFill>
                <a:latin typeface="Lucida Bright"/>
                <a:cs typeface="Lucida Bright"/>
              </a:rPr>
              <a:t>in 2015-16 for providing quality and continuous supply of electricity for 10 hours for  agricultural operations. Second largest Feeder separation in India.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Font typeface="Arial" charset="0"/>
              <a:buAutoNum type="arabicPeriod"/>
              <a:defRPr/>
            </a:pPr>
            <a:r>
              <a:rPr lang="en-US" sz="2000" dirty="0" smtClean="0">
                <a:solidFill>
                  <a:srgbClr val="080808"/>
                </a:solidFill>
                <a:latin typeface="Lucida Bright"/>
                <a:cs typeface="Lucida Bright"/>
              </a:rPr>
              <a:t>The </a:t>
            </a:r>
            <a:r>
              <a:rPr lang="en-US" sz="2000" b="1" dirty="0" smtClean="0">
                <a:solidFill>
                  <a:srgbClr val="080808"/>
                </a:solidFill>
                <a:latin typeface="Lucida Bright"/>
                <a:cs typeface="Lucida Bright"/>
              </a:rPr>
              <a:t>power to agriculture sector increased to 18.8 billion units </a:t>
            </a:r>
            <a:r>
              <a:rPr lang="en-US" sz="2000" dirty="0" smtClean="0">
                <a:solidFill>
                  <a:srgbClr val="080808"/>
                </a:solidFill>
                <a:latin typeface="Lucida Bright"/>
                <a:cs typeface="Lucida Bright"/>
              </a:rPr>
              <a:t>in 2015-16 (Compared to 6.7 billion units in 2009-10).</a:t>
            </a:r>
          </a:p>
        </p:txBody>
      </p:sp>
      <p:sp>
        <p:nvSpPr>
          <p:cNvPr id="25603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594600" y="6492875"/>
            <a:ext cx="23114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D731455-B422-4E30-B9D9-35971F523B4B}" type="slidenum">
              <a:rPr lang="en-US" smtClean="0">
                <a:ea typeface="MS PGothic" pitchFamily="34" charset="-128"/>
              </a:rPr>
              <a:pPr>
                <a:defRPr/>
              </a:pPr>
              <a:t>22</a:t>
            </a:fld>
            <a:endParaRPr lang="en-US" smtClean="0">
              <a:ea typeface="MS PGothic" pitchFamily="34" charset="-128"/>
            </a:endParaRPr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76200" y="76200"/>
            <a:ext cx="9677400" cy="6326188"/>
            <a:chOff x="76200" y="152400"/>
            <a:chExt cx="9677400" cy="6326188"/>
          </a:xfrm>
        </p:grpSpPr>
        <p:cxnSp>
          <p:nvCxnSpPr>
            <p:cNvPr id="7" name="Straight Connector 6"/>
            <p:cNvCxnSpPr>
              <a:cxnSpLocks noChangeShapeType="1"/>
            </p:cNvCxnSpPr>
            <p:nvPr/>
          </p:nvCxnSpPr>
          <p:spPr bwMode="auto">
            <a:xfrm>
              <a:off x="76200" y="152400"/>
              <a:ext cx="96774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8" name="Straight Connector 7"/>
            <p:cNvCxnSpPr>
              <a:cxnSpLocks noChangeShapeType="1"/>
            </p:cNvCxnSpPr>
            <p:nvPr/>
          </p:nvCxnSpPr>
          <p:spPr bwMode="auto">
            <a:xfrm>
              <a:off x="76200" y="304800"/>
              <a:ext cx="95250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9" name="Straight Connector 8"/>
            <p:cNvCxnSpPr>
              <a:cxnSpLocks noChangeShapeType="1"/>
            </p:cNvCxnSpPr>
            <p:nvPr/>
          </p:nvCxnSpPr>
          <p:spPr bwMode="auto">
            <a:xfrm rot="5400000">
              <a:off x="6515101" y="3390900"/>
              <a:ext cx="6172200" cy="3175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 rot="5400000">
              <a:off x="6590507" y="3315494"/>
              <a:ext cx="6324600" cy="158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07430" y="244840"/>
            <a:ext cx="9493770" cy="609600"/>
          </a:xfrm>
          <a:prstGeom prst="rect">
            <a:avLst/>
          </a:prstGeom>
          <a:solidFill>
            <a:srgbClr val="E46C0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355600" indent="-355600" defTabSz="465138">
              <a:tabLst>
                <a:tab pos="508000" algn="l"/>
              </a:tabLs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  <a:ea typeface="ＭＳ Ｐゴシック" pitchFamily="34" charset="-128"/>
                <a:cs typeface="+mn-cs"/>
              </a:rPr>
              <a:t>F.  POWER SUPPY TO FARMERS–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04800" y="1295400"/>
            <a:ext cx="9067800" cy="3352800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  <a:miter lim="800000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10000"/>
              </a:lnSpc>
              <a:spcAft>
                <a:spcPts val="1200"/>
              </a:spcAft>
              <a:defRPr/>
            </a:pPr>
            <a:r>
              <a:rPr lang="en-US" sz="2000" dirty="0" smtClean="0">
                <a:solidFill>
                  <a:srgbClr val="080808"/>
                </a:solidFill>
                <a:latin typeface="Lucida Bright"/>
                <a:cs typeface="Lucida Bright"/>
              </a:rPr>
              <a:t>1.	</a:t>
            </a:r>
            <a:r>
              <a:rPr lang="en-US" sz="2000" b="1" dirty="0" err="1" smtClean="0">
                <a:solidFill>
                  <a:srgbClr val="080808"/>
                </a:solidFill>
                <a:latin typeface="Lucida Bright"/>
                <a:cs typeface="Lucida Bright"/>
              </a:rPr>
              <a:t>Krishi</a:t>
            </a:r>
            <a:r>
              <a:rPr lang="en-US" sz="2000" b="1" dirty="0" smtClean="0">
                <a:solidFill>
                  <a:srgbClr val="080808"/>
                </a:solidFill>
                <a:latin typeface="Lucida Bright"/>
                <a:cs typeface="Lucida Bright"/>
              </a:rPr>
              <a:t> Cabinet constituted </a:t>
            </a:r>
            <a:r>
              <a:rPr lang="en-US" sz="2000" dirty="0" smtClean="0">
                <a:solidFill>
                  <a:srgbClr val="080808"/>
                </a:solidFill>
                <a:latin typeface="Lucida Bright"/>
                <a:cs typeface="Lucida Bright"/>
              </a:rPr>
              <a:t>for  ensuring better coordination among the Departments of Agriculture, Horticulture, Animal Husbandry, Dairy,  Power, Irrigation and Cooperative</a:t>
            </a:r>
            <a:r>
              <a:rPr lang="en-US" sz="2000" dirty="0" smtClean="0">
                <a:solidFill>
                  <a:srgbClr val="000099"/>
                </a:solidFill>
                <a:latin typeface="Lucida Bright"/>
                <a:cs typeface="Lucida Bright"/>
              </a:rPr>
              <a:t>.  </a:t>
            </a:r>
          </a:p>
          <a:p>
            <a:pPr algn="just" eaLnBrk="1" hangingPunct="1">
              <a:lnSpc>
                <a:spcPct val="110000"/>
              </a:lnSpc>
              <a:spcAft>
                <a:spcPts val="1200"/>
              </a:spcAft>
              <a:defRPr/>
            </a:pPr>
            <a:r>
              <a:rPr lang="en-US" sz="2000" dirty="0" smtClean="0">
                <a:solidFill>
                  <a:srgbClr val="080808"/>
                </a:solidFill>
                <a:latin typeface="Lucida Bright"/>
                <a:cs typeface="Lucida Bright"/>
              </a:rPr>
              <a:t>2.	Warehousing and Infrastructure : The state has taken warehousing in a big way wherein the </a:t>
            </a:r>
            <a:r>
              <a:rPr lang="en-US" sz="2000" b="1" dirty="0" smtClean="0">
                <a:solidFill>
                  <a:srgbClr val="080808"/>
                </a:solidFill>
                <a:latin typeface="Lucida Bright"/>
                <a:cs typeface="Lucida Bright"/>
              </a:rPr>
              <a:t>warehousing storage capacity of 79 Lakh MT in 2010-11 has been  increased to 158 </a:t>
            </a:r>
            <a:r>
              <a:rPr lang="en-US" sz="2000" b="1" dirty="0" err="1" smtClean="0">
                <a:solidFill>
                  <a:srgbClr val="080808"/>
                </a:solidFill>
                <a:latin typeface="Lucida Bright"/>
                <a:cs typeface="Lucida Bright"/>
              </a:rPr>
              <a:t>Lakh</a:t>
            </a:r>
            <a:r>
              <a:rPr lang="en-US" sz="2000" b="1" dirty="0" smtClean="0">
                <a:solidFill>
                  <a:srgbClr val="080808"/>
                </a:solidFill>
                <a:latin typeface="Lucida Bright"/>
                <a:cs typeface="Lucida Bright"/>
              </a:rPr>
              <a:t> MT.</a:t>
            </a:r>
            <a:r>
              <a:rPr lang="en-US" sz="2000" dirty="0" smtClean="0">
                <a:solidFill>
                  <a:srgbClr val="080808"/>
                </a:solidFill>
                <a:latin typeface="Lucida Bright"/>
                <a:cs typeface="Lucida Bright"/>
              </a:rPr>
              <a:t> The highest for any state in India.</a:t>
            </a:r>
            <a:endParaRPr lang="en-US" sz="2000" dirty="0" smtClean="0">
              <a:solidFill>
                <a:srgbClr val="000000"/>
              </a:solidFill>
              <a:latin typeface="Lucida Bright"/>
              <a:cs typeface="Lucida Bright"/>
            </a:endParaRPr>
          </a:p>
        </p:txBody>
      </p:sp>
      <p:sp>
        <p:nvSpPr>
          <p:cNvPr id="26627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C1972D6-1CD5-43FE-A53D-3BF0A3BBD266}" type="slidenum">
              <a:rPr lang="en-US" smtClean="0">
                <a:ea typeface="MS PGothic" pitchFamily="34" charset="-128"/>
              </a:rPr>
              <a:pPr>
                <a:defRPr/>
              </a:pPr>
              <a:t>23</a:t>
            </a:fld>
            <a:endParaRPr lang="en-US" smtClean="0">
              <a:ea typeface="MS PGothic" pitchFamily="34" charset="-128"/>
            </a:endParaRPr>
          </a:p>
        </p:txBody>
      </p:sp>
      <p:grpSp>
        <p:nvGrpSpPr>
          <p:cNvPr id="26628" name="Group 4"/>
          <p:cNvGrpSpPr>
            <a:grpSpLocks/>
          </p:cNvGrpSpPr>
          <p:nvPr/>
        </p:nvGrpSpPr>
        <p:grpSpPr bwMode="auto">
          <a:xfrm>
            <a:off x="76200" y="76200"/>
            <a:ext cx="9677400" cy="6326188"/>
            <a:chOff x="76200" y="152400"/>
            <a:chExt cx="9677400" cy="6326188"/>
          </a:xfrm>
        </p:grpSpPr>
        <p:cxnSp>
          <p:nvCxnSpPr>
            <p:cNvPr id="7" name="Straight Connector 6"/>
            <p:cNvCxnSpPr>
              <a:cxnSpLocks noChangeShapeType="1"/>
            </p:cNvCxnSpPr>
            <p:nvPr/>
          </p:nvCxnSpPr>
          <p:spPr bwMode="auto">
            <a:xfrm>
              <a:off x="76200" y="152400"/>
              <a:ext cx="96774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8" name="Straight Connector 7"/>
            <p:cNvCxnSpPr>
              <a:cxnSpLocks noChangeShapeType="1"/>
            </p:cNvCxnSpPr>
            <p:nvPr/>
          </p:nvCxnSpPr>
          <p:spPr bwMode="auto">
            <a:xfrm>
              <a:off x="76200" y="304800"/>
              <a:ext cx="95250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9" name="Straight Connector 8"/>
            <p:cNvCxnSpPr>
              <a:cxnSpLocks noChangeShapeType="1"/>
            </p:cNvCxnSpPr>
            <p:nvPr/>
          </p:nvCxnSpPr>
          <p:spPr bwMode="auto">
            <a:xfrm rot="5400000">
              <a:off x="6515101" y="3390900"/>
              <a:ext cx="6172200" cy="3175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 rot="5400000">
              <a:off x="6590507" y="3315494"/>
              <a:ext cx="6324600" cy="158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6200" y="243590"/>
            <a:ext cx="9525000" cy="609600"/>
          </a:xfrm>
          <a:prstGeom prst="rect">
            <a:avLst/>
          </a:prstGeom>
          <a:solidFill>
            <a:srgbClr val="E46C0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just">
              <a:lnSpc>
                <a:spcPct val="150000"/>
              </a:lnSpc>
              <a:spcAft>
                <a:spcPts val="1200"/>
              </a:spcAft>
              <a:defRPr/>
            </a:pPr>
            <a:r>
              <a:rPr lang="en-US" sz="2000" dirty="0">
                <a:solidFill>
                  <a:srgbClr val="FFFFFF"/>
                </a:solidFill>
                <a:latin typeface="Lucida Bright" pitchFamily="18" charset="0"/>
                <a:ea typeface="ＭＳ Ｐゴシック" pitchFamily="34" charset="-128"/>
                <a:cs typeface="+mn-cs"/>
              </a:rPr>
              <a:t>G.  </a:t>
            </a: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  <a:ea typeface="ＭＳ Ｐゴシック" pitchFamily="34" charset="-128"/>
                <a:cs typeface="+mn-cs"/>
              </a:rPr>
              <a:t>POLICY INTERVENTIONS: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04851" y="782638"/>
          <a:ext cx="8210549" cy="5186852"/>
        </p:xfrm>
        <a:graphic>
          <a:graphicData uri="http://schemas.openxmlformats.org/drawingml/2006/table">
            <a:tbl>
              <a:tblPr/>
              <a:tblGrid>
                <a:gridCol w="2438400"/>
                <a:gridCol w="2271713"/>
                <a:gridCol w="1666875"/>
                <a:gridCol w="1833561"/>
              </a:tblGrid>
              <a:tr h="85598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IN" sz="24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Lucida Bright"/>
                          <a:cs typeface="Lucida Bright"/>
                        </a:rPr>
                        <a:t>Expenditure Incurred under </a:t>
                      </a:r>
                      <a:br>
                        <a:rPr lang="en-IN" sz="24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Lucida Bright"/>
                          <a:cs typeface="Lucida Bright"/>
                        </a:rPr>
                      </a:br>
                      <a:r>
                        <a:rPr lang="en-IN" sz="2400" b="1" i="0" u="none" strike="noStrike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Lucida Bright"/>
                          <a:cs typeface="Lucida Bright"/>
                        </a:rPr>
                        <a:t>Food Grain Development Schemes 2015-16</a:t>
                      </a:r>
                      <a:endParaRPr lang="en-IN" sz="240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Lucida Bright"/>
                        <a:cs typeface="Lucida Bright"/>
                      </a:endParaRPr>
                    </a:p>
                  </a:txBody>
                  <a:tcPr marL="9986" marR="9986" marT="9219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92205">
                <a:tc gridSpan="4">
                  <a:txBody>
                    <a:bodyPr/>
                    <a:lstStyle/>
                    <a:p>
                      <a:pPr algn="r" rtl="0" fontAlgn="t"/>
                      <a:r>
                        <a:rPr lang="en-US" sz="1800" b="1" i="0" u="none" strike="noStrike" dirty="0">
                          <a:solidFill>
                            <a:srgbClr val="0000FF"/>
                          </a:solidFill>
                          <a:latin typeface="Lucida Bright"/>
                          <a:cs typeface="Lucida Bright"/>
                        </a:rPr>
                        <a:t>Rs in </a:t>
                      </a:r>
                      <a:r>
                        <a:rPr lang="en-US" sz="1800" b="1" i="0" u="none" strike="noStrike" dirty="0" err="1" smtClean="0">
                          <a:solidFill>
                            <a:srgbClr val="0000FF"/>
                          </a:solidFill>
                          <a:latin typeface="Lucida Bright"/>
                          <a:cs typeface="Lucida Bright"/>
                        </a:rPr>
                        <a:t>Lakh</a:t>
                      </a:r>
                      <a:endParaRPr lang="en-US" sz="1800" b="1" i="0" u="none" strike="noStrike" dirty="0">
                        <a:solidFill>
                          <a:srgbClr val="0000FF"/>
                        </a:solidFill>
                        <a:latin typeface="Lucida Bright"/>
                        <a:cs typeface="Lucida Bright"/>
                      </a:endParaRPr>
                    </a:p>
                  </a:txBody>
                  <a:tcPr marL="9986" marR="9986" marT="92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6151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latin typeface="Lucida Bright"/>
                          <a:cs typeface="Lucida Bright"/>
                        </a:rPr>
                        <a:t>Scheme</a:t>
                      </a:r>
                    </a:p>
                  </a:txBody>
                  <a:tcPr marL="9986" marR="9986" marT="92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latin typeface="Lucida Bright"/>
                          <a:cs typeface="Lucida Bright"/>
                        </a:rPr>
                        <a:t>Fund Available</a:t>
                      </a:r>
                    </a:p>
                  </a:txBody>
                  <a:tcPr marL="9986" marR="9986" marT="92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latin typeface="Lucida Bright"/>
                          <a:cs typeface="Lucida Bright"/>
                        </a:rPr>
                        <a:t>Expenditure</a:t>
                      </a:r>
                    </a:p>
                  </a:txBody>
                  <a:tcPr marL="9986" marR="9986" marT="92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 dirty="0">
                          <a:solidFill>
                            <a:srgbClr val="FF0000"/>
                          </a:solidFill>
                          <a:latin typeface="Lucida Bright"/>
                          <a:cs typeface="Lucida Bright"/>
                        </a:rPr>
                        <a:t>% Expenditure</a:t>
                      </a:r>
                    </a:p>
                  </a:txBody>
                  <a:tcPr marL="9986" marR="9986" marT="921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1009">
                <a:tc gridSpan="4"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none" strike="noStrike" dirty="0" err="1">
                          <a:solidFill>
                            <a:srgbClr val="002060"/>
                          </a:solidFill>
                          <a:latin typeface="Lucida Bright"/>
                          <a:cs typeface="Lucida Bright"/>
                        </a:rPr>
                        <a:t>NFSM</a:t>
                      </a:r>
                      <a:r>
                        <a:rPr lang="en-US" sz="3200" b="1" i="0" u="none" strike="noStrike" dirty="0">
                          <a:solidFill>
                            <a:srgbClr val="002060"/>
                          </a:solidFill>
                          <a:latin typeface="Lucida Bright"/>
                          <a:cs typeface="Lucida Bright"/>
                        </a:rPr>
                        <a:t> </a:t>
                      </a:r>
                    </a:p>
                  </a:txBody>
                  <a:tcPr marL="9986" marR="9986" marT="921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129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Paddy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1475.01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486.33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32.97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129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Wheat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3100.06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1652.57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53.31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129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Pulses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23802.58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16419.16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68.98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129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Coarse cereals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1172.71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365.24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31.14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129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Cotton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101.12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latin typeface="Lucida Bright"/>
                        </a:rPr>
                        <a:t>0.00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latin typeface="Lucida Brigh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129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Sugarcane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19.56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13.25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67.74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129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latin typeface="Lucida Bright"/>
                        </a:rPr>
                        <a:t>Total NFSM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latin typeface="Lucida Bright"/>
                        </a:rPr>
                        <a:t>29671.04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latin typeface="Lucida Bright"/>
                        </a:rPr>
                        <a:t>18936.55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kern="1200" dirty="0">
                          <a:solidFill>
                            <a:srgbClr val="FF0000"/>
                          </a:solidFill>
                          <a:latin typeface="Lucida Bright"/>
                          <a:ea typeface="+mn-ea"/>
                          <a:cs typeface="+mn-cs"/>
                        </a:rPr>
                        <a:t>63.82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1295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NMOOP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6963.09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Lucida Bright"/>
                        </a:rPr>
                        <a:t>3257.6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Lucida Bright"/>
                        </a:rPr>
                        <a:t>46.78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5254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latin typeface="Lucida Bright"/>
                        </a:rPr>
                        <a:t>Grand Total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latin typeface="Lucida Bright"/>
                        </a:rPr>
                        <a:t>36634.13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en-US" sz="2000" b="1" i="0" u="none" strike="noStrike">
                          <a:solidFill>
                            <a:srgbClr val="FF0000"/>
                          </a:solidFill>
                          <a:latin typeface="Lucida Bright"/>
                        </a:rPr>
                        <a:t>22194.15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000" b="1" i="0" u="none" strike="noStrike" kern="1200" dirty="0">
                          <a:solidFill>
                            <a:srgbClr val="FF0000"/>
                          </a:solidFill>
                          <a:latin typeface="Lucida Bright"/>
                          <a:ea typeface="+mn-ea"/>
                          <a:cs typeface="+mn-cs"/>
                        </a:rPr>
                        <a:t>60.58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7719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518400" y="6416675"/>
            <a:ext cx="23114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7AC8B24-0334-4419-95C3-0F6850FAB9C1}" type="slidenum">
              <a:rPr lang="en-US" smtClean="0">
                <a:ea typeface="MS PGothic" pitchFamily="34" charset="-128"/>
              </a:rPr>
              <a:pPr>
                <a:defRPr/>
              </a:pPr>
              <a:t>24</a:t>
            </a:fld>
            <a:endParaRPr lang="en-US" smtClean="0">
              <a:ea typeface="MS PGothic" pitchFamily="34" charset="-128"/>
            </a:endParaRPr>
          </a:p>
        </p:txBody>
      </p:sp>
      <p:grpSp>
        <p:nvGrpSpPr>
          <p:cNvPr id="27720" name="Group 4"/>
          <p:cNvGrpSpPr>
            <a:grpSpLocks/>
          </p:cNvGrpSpPr>
          <p:nvPr/>
        </p:nvGrpSpPr>
        <p:grpSpPr bwMode="auto">
          <a:xfrm>
            <a:off x="76200" y="76200"/>
            <a:ext cx="9677400" cy="6326188"/>
            <a:chOff x="76200" y="152400"/>
            <a:chExt cx="9677400" cy="6326188"/>
          </a:xfrm>
        </p:grpSpPr>
        <p:cxnSp>
          <p:nvCxnSpPr>
            <p:cNvPr id="8" name="Straight Connector 7"/>
            <p:cNvCxnSpPr>
              <a:cxnSpLocks noChangeShapeType="1"/>
            </p:cNvCxnSpPr>
            <p:nvPr/>
          </p:nvCxnSpPr>
          <p:spPr bwMode="auto">
            <a:xfrm>
              <a:off x="76200" y="152400"/>
              <a:ext cx="96774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9" name="Straight Connector 8"/>
            <p:cNvCxnSpPr>
              <a:cxnSpLocks noChangeShapeType="1"/>
            </p:cNvCxnSpPr>
            <p:nvPr/>
          </p:nvCxnSpPr>
          <p:spPr bwMode="auto">
            <a:xfrm>
              <a:off x="76200" y="304800"/>
              <a:ext cx="95250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 rot="5400000">
              <a:off x="6515101" y="3390900"/>
              <a:ext cx="6172200" cy="3175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 rot="5400000">
              <a:off x="6590507" y="3315494"/>
              <a:ext cx="6324600" cy="158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75B0B764-E995-4092-A89C-59427E248518}" type="slidenum">
              <a:rPr lang="en-US" smtClean="0">
                <a:ea typeface="MS PGothic" pitchFamily="34" charset="-128"/>
              </a:rPr>
              <a:pPr>
                <a:defRPr/>
              </a:pPr>
              <a:t>25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371600"/>
            <a:ext cx="8686800" cy="4648200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bIns="0">
            <a:noAutofit/>
          </a:bodyPr>
          <a:lstStyle/>
          <a:p>
            <a:pPr algn="just" eaLnBrk="1" hangingPunct="1">
              <a:spcAft>
                <a:spcPts val="1200"/>
              </a:spcAft>
              <a:buFont typeface="Wingdings 2" charset="0"/>
              <a:buAutoNum type="arabicPeriod"/>
              <a:defRPr/>
            </a:pPr>
            <a:r>
              <a:rPr lang="en-US" sz="2000" dirty="0" smtClean="0">
                <a:solidFill>
                  <a:srgbClr val="080808"/>
                </a:solidFill>
                <a:latin typeface="Lucida Bright"/>
                <a:ea typeface="ＭＳ Ｐゴシック" charset="0"/>
                <a:cs typeface="Lucida Bright"/>
              </a:rPr>
              <a:t>Private </a:t>
            </a:r>
            <a:r>
              <a:rPr lang="en-US" sz="2000" dirty="0">
                <a:solidFill>
                  <a:srgbClr val="080808"/>
                </a:solidFill>
                <a:latin typeface="Lucida Bright"/>
                <a:ea typeface="ＭＳ Ｐゴシック" charset="0"/>
                <a:cs typeface="Lucida Bright"/>
              </a:rPr>
              <a:t>entrepreneurs are being encouraged under bank assisted Custom Hiring Center scheme by providing subsidy up to Rs.10 lakh </a:t>
            </a:r>
            <a:r>
              <a:rPr lang="en-US" sz="2000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for each center. </a:t>
            </a:r>
            <a:r>
              <a:rPr lang="en-US" sz="2000" b="1" dirty="0" smtClean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433 new custom hiring </a:t>
            </a:r>
            <a:r>
              <a:rPr lang="en-US" sz="2000" b="1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centers have been established</a:t>
            </a:r>
            <a:r>
              <a:rPr lang="en-US" sz="2000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 in the year </a:t>
            </a:r>
            <a:r>
              <a:rPr lang="en-US" sz="2000" dirty="0" smtClean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2015-16.  So far 1208 centers are working in the state.</a:t>
            </a:r>
            <a:endParaRPr lang="en-US" sz="2000" dirty="0">
              <a:solidFill>
                <a:schemeClr val="tx1"/>
              </a:solidFill>
              <a:latin typeface="Lucida Bright"/>
              <a:ea typeface="ＭＳ Ｐゴシック" charset="0"/>
              <a:cs typeface="Lucida Bright"/>
            </a:endParaRPr>
          </a:p>
          <a:p>
            <a:pPr algn="just" eaLnBrk="1" hangingPunct="1">
              <a:spcAft>
                <a:spcPts val="1200"/>
              </a:spcAft>
              <a:buFont typeface="Wingdings 2" charset="0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To discourage burning of crop residues, Govt. is promoting use of reaper cum binder, straw reaper, by giving </a:t>
            </a:r>
            <a:r>
              <a:rPr lang="en-US" sz="2000" dirty="0" smtClean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top-up </a:t>
            </a:r>
            <a:r>
              <a:rPr lang="en-US" sz="2000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subsidy @ Rs. 50,000 per machine.</a:t>
            </a:r>
          </a:p>
          <a:p>
            <a:pPr algn="just" eaLnBrk="1" hangingPunct="1">
              <a:spcAft>
                <a:spcPts val="1200"/>
              </a:spcAft>
              <a:buFont typeface="Wingdings 2" charset="0"/>
              <a:buAutoNum type="arabicPeriod"/>
              <a:defRPr/>
            </a:pPr>
            <a:r>
              <a:rPr lang="en-US" sz="2000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Happy seeder and zero tillage technology is being promoted in Rice-Wheat belt to avoid residue burning and accomplishing timely sowing.</a:t>
            </a:r>
          </a:p>
          <a:p>
            <a:pPr algn="just" eaLnBrk="1" hangingPunct="1">
              <a:spcAft>
                <a:spcPts val="1200"/>
              </a:spcAft>
              <a:buFont typeface="Wingdings 2" charset="0"/>
              <a:buAutoNum type="arabicPeriod"/>
              <a:defRPr/>
            </a:pPr>
            <a:r>
              <a:rPr lang="en-US" sz="2000" dirty="0" smtClean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To promote sugarcane cultivation, 13 </a:t>
            </a:r>
            <a:r>
              <a:rPr lang="en-US" sz="2000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sugarcane </a:t>
            </a:r>
            <a:r>
              <a:rPr lang="en-US" sz="2000" dirty="0" smtClean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harvesters </a:t>
            </a:r>
            <a:r>
              <a:rPr lang="en-US" sz="2000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distributed in the year </a:t>
            </a:r>
            <a:r>
              <a:rPr lang="en-US" sz="2000" dirty="0" smtClean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2015-16.</a:t>
            </a:r>
            <a:endParaRPr lang="en-US" sz="2000" dirty="0">
              <a:solidFill>
                <a:schemeClr val="tx1"/>
              </a:solidFill>
              <a:latin typeface="Lucida Bright"/>
              <a:ea typeface="ＭＳ Ｐゴシック" charset="0"/>
              <a:cs typeface="Lucida Bright"/>
            </a:endParaRPr>
          </a:p>
          <a:p>
            <a:pPr algn="just" eaLnBrk="1" hangingPunct="1">
              <a:spcAft>
                <a:spcPts val="600"/>
              </a:spcAft>
              <a:buFont typeface="Wingdings 2" charset="0"/>
              <a:buAutoNum type="arabicPeriod"/>
              <a:defRPr/>
            </a:pPr>
            <a:endParaRPr lang="en-US" sz="2000" b="1" dirty="0">
              <a:solidFill>
                <a:schemeClr val="tx1"/>
              </a:solidFill>
              <a:latin typeface="Lucida Bright"/>
              <a:ea typeface="ＭＳ Ｐゴシック" charset="0"/>
              <a:cs typeface="Lucida Bright"/>
            </a:endParaRPr>
          </a:p>
        </p:txBody>
      </p:sp>
      <p:grpSp>
        <p:nvGrpSpPr>
          <p:cNvPr id="28676" name="Group 4"/>
          <p:cNvGrpSpPr>
            <a:grpSpLocks/>
          </p:cNvGrpSpPr>
          <p:nvPr/>
        </p:nvGrpSpPr>
        <p:grpSpPr bwMode="auto">
          <a:xfrm>
            <a:off x="76200" y="76200"/>
            <a:ext cx="9677400" cy="6326188"/>
            <a:chOff x="76200" y="152400"/>
            <a:chExt cx="9677400" cy="6326188"/>
          </a:xfrm>
        </p:grpSpPr>
        <p:cxnSp>
          <p:nvCxnSpPr>
            <p:cNvPr id="7" name="Straight Connector 6"/>
            <p:cNvCxnSpPr>
              <a:cxnSpLocks noChangeShapeType="1"/>
            </p:cNvCxnSpPr>
            <p:nvPr/>
          </p:nvCxnSpPr>
          <p:spPr bwMode="auto">
            <a:xfrm>
              <a:off x="76200" y="152400"/>
              <a:ext cx="96774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8" name="Straight Connector 7"/>
            <p:cNvCxnSpPr>
              <a:cxnSpLocks noChangeShapeType="1"/>
            </p:cNvCxnSpPr>
            <p:nvPr/>
          </p:nvCxnSpPr>
          <p:spPr bwMode="auto">
            <a:xfrm>
              <a:off x="76200" y="304800"/>
              <a:ext cx="95250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9" name="Straight Connector 8"/>
            <p:cNvCxnSpPr>
              <a:cxnSpLocks noChangeShapeType="1"/>
            </p:cNvCxnSpPr>
            <p:nvPr/>
          </p:nvCxnSpPr>
          <p:spPr bwMode="auto">
            <a:xfrm rot="5400000">
              <a:off x="6515101" y="3390900"/>
              <a:ext cx="6172200" cy="3175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 rot="5400000">
              <a:off x="6590507" y="3315494"/>
              <a:ext cx="6324600" cy="158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6200" y="258580"/>
            <a:ext cx="9525000" cy="762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50000"/>
              </a:lnSpc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  <a:ea typeface="ＭＳ Ｐゴシック" pitchFamily="34" charset="-128"/>
                <a:cs typeface="+mn-cs"/>
              </a:rPr>
              <a:t>POST HARVEST MANAGEMENT &amp; MARKETING SUPPORT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FB4A2EC5-0BEF-4DC4-9076-BBA2823EEB66}" type="slidenum">
              <a:rPr lang="en-US" smtClean="0">
                <a:ea typeface="MS PGothic" pitchFamily="34" charset="-128"/>
              </a:rPr>
              <a:pPr>
                <a:defRPr/>
              </a:pPr>
              <a:t>26</a:t>
            </a:fld>
            <a:r>
              <a:rPr lang="en-US" b="1" smtClean="0">
                <a:solidFill>
                  <a:srgbClr val="FF0000"/>
                </a:solidFill>
                <a:ea typeface="MS PGothic" pitchFamily="34" charset="-128"/>
              </a:rPr>
              <a:t>".</a:t>
            </a:r>
            <a:endParaRPr lang="en-US" smtClean="0">
              <a:ea typeface="MS PGothic" pitchFamily="34" charset="-128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447800"/>
            <a:ext cx="8763000" cy="4800600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bIns="0">
            <a:noAutofit/>
          </a:bodyPr>
          <a:lstStyle/>
          <a:p>
            <a:pPr marL="457200" indent="-457200" algn="just" eaLnBrk="1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5"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26 Hi-tech</a:t>
            </a:r>
            <a:r>
              <a:rPr lang="en-US" sz="2000" dirty="0" smtClean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 custom hiring Hubs equipped with straw reaper, balers etc. will be established in areas prone to residue burning .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5"/>
              <a:defRPr/>
            </a:pPr>
            <a:r>
              <a:rPr lang="en-US" sz="2000" dirty="0" smtClean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In </a:t>
            </a:r>
            <a:r>
              <a:rPr lang="en-US" sz="2000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collaboration with NIC, Mandi Board has developed an online software  named </a:t>
            </a:r>
            <a:r>
              <a:rPr lang="en-US" sz="2000" b="1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"e-</a:t>
            </a:r>
            <a:r>
              <a:rPr lang="en-US" sz="2000" b="1" dirty="0" err="1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Anugya</a:t>
            </a:r>
            <a:r>
              <a:rPr lang="en-US" sz="2000" b="1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''.  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5"/>
              <a:defRPr/>
            </a:pPr>
            <a:r>
              <a:rPr lang="en-US" sz="2000" dirty="0" smtClean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A </a:t>
            </a:r>
            <a:r>
              <a:rPr lang="en-US" sz="2000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state level Farmer Producer Organization Madhya Bharat Consortium of Farmer Producer Company Limited has been setup. Under this FPO, </a:t>
            </a:r>
            <a:r>
              <a:rPr lang="en-US" sz="2000" b="1" dirty="0" smtClean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72 </a:t>
            </a:r>
            <a:r>
              <a:rPr lang="en-US" sz="2000" b="1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Crop Producer Companies and 52 societies are registered.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5"/>
              <a:defRPr/>
            </a:pPr>
            <a:r>
              <a:rPr lang="en-US" sz="2000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To facilitate movement of agriculture input, farm machinery and transportation of farm produce </a:t>
            </a:r>
            <a:r>
              <a:rPr lang="en-US" sz="2000" b="1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SUDOOR KHET SADAK YOJNA </a:t>
            </a:r>
            <a:r>
              <a:rPr lang="en-US" sz="2000" dirty="0">
                <a:solidFill>
                  <a:schemeClr val="tx1"/>
                </a:solidFill>
                <a:latin typeface="Lucida Bright"/>
                <a:ea typeface="ＭＳ Ｐゴシック" charset="0"/>
                <a:cs typeface="Lucida Bright"/>
              </a:rPr>
              <a:t>has been implemented under MGNREGS.</a:t>
            </a:r>
          </a:p>
          <a:p>
            <a:pPr algn="just" eaLnBrk="1" hangingPunct="1">
              <a:spcAft>
                <a:spcPts val="600"/>
              </a:spcAft>
              <a:buFont typeface="Arial" charset="0"/>
              <a:buNone/>
              <a:defRPr/>
            </a:pPr>
            <a:endParaRPr lang="en-US" sz="2000" b="1" dirty="0">
              <a:solidFill>
                <a:schemeClr val="tx1"/>
              </a:solidFill>
              <a:latin typeface="Lucida Bright"/>
              <a:ea typeface="ＭＳ Ｐゴシック" charset="0"/>
              <a:cs typeface="Lucida Bright"/>
            </a:endParaRP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76200" y="76200"/>
            <a:ext cx="9677400" cy="6326188"/>
            <a:chOff x="76208" y="152400"/>
            <a:chExt cx="9677392" cy="6326188"/>
          </a:xfrm>
        </p:grpSpPr>
        <p:cxnSp>
          <p:nvCxnSpPr>
            <p:cNvPr id="7" name="Straight Connector 6"/>
            <p:cNvCxnSpPr>
              <a:cxnSpLocks noChangeShapeType="1"/>
            </p:cNvCxnSpPr>
            <p:nvPr/>
          </p:nvCxnSpPr>
          <p:spPr bwMode="auto">
            <a:xfrm>
              <a:off x="76208" y="152400"/>
              <a:ext cx="9677392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8" name="Straight Connector 7"/>
            <p:cNvCxnSpPr>
              <a:cxnSpLocks noChangeShapeType="1"/>
            </p:cNvCxnSpPr>
            <p:nvPr/>
          </p:nvCxnSpPr>
          <p:spPr bwMode="auto">
            <a:xfrm>
              <a:off x="76208" y="304800"/>
              <a:ext cx="9524992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9" name="Straight Connector 8"/>
            <p:cNvCxnSpPr>
              <a:cxnSpLocks noChangeShapeType="1"/>
            </p:cNvCxnSpPr>
            <p:nvPr/>
          </p:nvCxnSpPr>
          <p:spPr bwMode="auto">
            <a:xfrm rot="5400000">
              <a:off x="6515101" y="3390900"/>
              <a:ext cx="6172200" cy="3175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 rot="5400000">
              <a:off x="6590507" y="3315494"/>
              <a:ext cx="6324600" cy="158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00" y="228600"/>
            <a:ext cx="9525000" cy="7620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150000"/>
              </a:lnSpc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  <a:ea typeface="ＭＳ Ｐゴシック" pitchFamily="34" charset="-128"/>
                <a:cs typeface="+mn-cs"/>
              </a:rPr>
              <a:t>POST HARVEST MANAGEMENT &amp; MARKETING SUPPORT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25970" y="1219200"/>
            <a:ext cx="8915400" cy="3581400"/>
          </a:xfr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0000"/>
                </a:solidFill>
                <a:latin typeface="Lucida Bright" pitchFamily="18" charset="0"/>
                <a:cs typeface="Arial" charset="0"/>
              </a:rPr>
              <a:t>The </a:t>
            </a:r>
            <a:r>
              <a:rPr lang="en-US" sz="2000" dirty="0" err="1" smtClean="0">
                <a:solidFill>
                  <a:srgbClr val="000000"/>
                </a:solidFill>
                <a:latin typeface="Lucida Bright" pitchFamily="18" charset="0"/>
                <a:cs typeface="Arial" charset="0"/>
              </a:rPr>
              <a:t>Krishi</a:t>
            </a:r>
            <a:r>
              <a:rPr lang="en-US" sz="2000" dirty="0" smtClean="0">
                <a:solidFill>
                  <a:srgbClr val="000000"/>
                </a:solidFill>
                <a:latin typeface="Lucida Bright" pitchFamily="18" charset="0"/>
                <a:cs typeface="Arial" charset="0"/>
              </a:rPr>
              <a:t> Cabinet reviews the performance of each  department  in detail on regular basis.</a:t>
            </a:r>
          </a:p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0000"/>
                </a:solidFill>
                <a:latin typeface="Lucida Bright" pitchFamily="18" charset="0"/>
                <a:cs typeface="Arial" charset="0"/>
              </a:rPr>
              <a:t>Agriculture Production Commissioner reviews the status of inputs and allied problems on every Friday. </a:t>
            </a:r>
          </a:p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0000"/>
                </a:solidFill>
                <a:latin typeface="Lucida Bright" pitchFamily="18" charset="0"/>
                <a:cs typeface="Arial" charset="0"/>
              </a:rPr>
              <a:t>Director of Agriculture conducts Video conferencing every week with all Joint Directors and Dy. Directors.</a:t>
            </a:r>
          </a:p>
          <a:p>
            <a:pPr marL="457200" indent="-45720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00000"/>
                </a:solidFill>
                <a:latin typeface="Lucida Bright" pitchFamily="18" charset="0"/>
                <a:cs typeface="Arial" charset="0"/>
              </a:rPr>
              <a:t>All collectors  review  progress of  agriculture and allied departments in their districts on a weekly basis.</a:t>
            </a:r>
          </a:p>
        </p:txBody>
      </p:sp>
      <p:sp>
        <p:nvSpPr>
          <p:cNvPr id="30723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518400" y="6416675"/>
            <a:ext cx="23114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3775CFB-8846-403C-A920-BE2252F252DD}" type="slidenum">
              <a:rPr lang="en-US" smtClean="0">
                <a:ea typeface="MS PGothic" pitchFamily="34" charset="-128"/>
              </a:rPr>
              <a:pPr>
                <a:defRPr/>
              </a:pPr>
              <a:t>27</a:t>
            </a:fld>
            <a:endParaRPr lang="en-US" smtClean="0">
              <a:ea typeface="MS PGothic" pitchFamily="34" charset="-128"/>
            </a:endParaRPr>
          </a:p>
        </p:txBody>
      </p:sp>
      <p:grpSp>
        <p:nvGrpSpPr>
          <p:cNvPr id="30724" name="Group 4"/>
          <p:cNvGrpSpPr>
            <a:grpSpLocks/>
          </p:cNvGrpSpPr>
          <p:nvPr/>
        </p:nvGrpSpPr>
        <p:grpSpPr bwMode="auto">
          <a:xfrm>
            <a:off x="76200" y="76200"/>
            <a:ext cx="9677400" cy="6326188"/>
            <a:chOff x="76200" y="152400"/>
            <a:chExt cx="9677400" cy="6326188"/>
          </a:xfrm>
        </p:grpSpPr>
        <p:cxnSp>
          <p:nvCxnSpPr>
            <p:cNvPr id="7" name="Straight Connector 6"/>
            <p:cNvCxnSpPr>
              <a:cxnSpLocks noChangeShapeType="1"/>
            </p:cNvCxnSpPr>
            <p:nvPr/>
          </p:nvCxnSpPr>
          <p:spPr bwMode="auto">
            <a:xfrm>
              <a:off x="76200" y="152400"/>
              <a:ext cx="96774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8" name="Straight Connector 7"/>
            <p:cNvCxnSpPr>
              <a:cxnSpLocks noChangeShapeType="1"/>
            </p:cNvCxnSpPr>
            <p:nvPr/>
          </p:nvCxnSpPr>
          <p:spPr bwMode="auto">
            <a:xfrm>
              <a:off x="76200" y="304800"/>
              <a:ext cx="95250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9" name="Straight Connector 8"/>
            <p:cNvCxnSpPr>
              <a:cxnSpLocks noChangeShapeType="1"/>
            </p:cNvCxnSpPr>
            <p:nvPr/>
          </p:nvCxnSpPr>
          <p:spPr bwMode="auto">
            <a:xfrm rot="5400000">
              <a:off x="6515101" y="3390900"/>
              <a:ext cx="6172200" cy="3175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 rot="5400000">
              <a:off x="6590507" y="3315494"/>
              <a:ext cx="6324600" cy="158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00" y="228600"/>
            <a:ext cx="9525000" cy="6858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spcAft>
                <a:spcPts val="1200"/>
              </a:spcAft>
              <a:tabLst>
                <a:tab pos="465138" algn="l"/>
              </a:tabLst>
              <a:defRPr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  <a:ea typeface="ＭＳ Ｐゴシック" pitchFamily="34" charset="-128"/>
                <a:cs typeface="+mn-cs"/>
              </a:rPr>
              <a:t>	COORDINATION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  <a:ea typeface="ＭＳ Ｐゴシック" pitchFamily="34" charset="-128"/>
                <a:cs typeface="+mn-cs"/>
              </a:rPr>
              <a:t>WITH ALLIED DEPARTMENTS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023080"/>
            <a:ext cx="9182100" cy="5715000"/>
          </a:xfr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457200" indent="-457200" algn="just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The state has planned to increase assured canal irrigation from       </a:t>
            </a:r>
            <a:r>
              <a:rPr lang="en-US" sz="2000" b="1" dirty="0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36 </a:t>
            </a:r>
            <a:r>
              <a:rPr lang="en-US" sz="2000" b="1" dirty="0" err="1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lakh</a:t>
            </a:r>
            <a:r>
              <a:rPr lang="en-US" sz="2000" b="1" dirty="0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 ha. to 60.00 lakh ha by 2022. 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tx1"/>
                </a:solidFill>
                <a:latin typeface="Lucida Bright" pitchFamily="18" charset="0"/>
                <a:cs typeface="Arial" charset="0"/>
              </a:rPr>
              <a:t>It is envisaged  to create </a:t>
            </a:r>
            <a:r>
              <a:rPr lang="en-US" sz="2000" b="1" dirty="0" smtClean="0">
                <a:solidFill>
                  <a:schemeClr val="tx1"/>
                </a:solidFill>
                <a:latin typeface="Lucida Bright" pitchFamily="18" charset="0"/>
                <a:cs typeface="Arial" charset="0"/>
              </a:rPr>
              <a:t>22 </a:t>
            </a:r>
            <a:r>
              <a:rPr lang="en-US" sz="2000" b="1" dirty="0" err="1" smtClean="0">
                <a:solidFill>
                  <a:schemeClr val="tx1"/>
                </a:solidFill>
                <a:latin typeface="Lucida Bright" pitchFamily="18" charset="0"/>
                <a:cs typeface="Arial" charset="0"/>
              </a:rPr>
              <a:t>lakh</a:t>
            </a:r>
            <a:r>
              <a:rPr lang="en-US" sz="2000" b="1" dirty="0" smtClean="0">
                <a:solidFill>
                  <a:schemeClr val="tx1"/>
                </a:solidFill>
                <a:latin typeface="Lucida Bright" pitchFamily="18" charset="0"/>
                <a:cs typeface="Arial" charset="0"/>
              </a:rPr>
              <a:t> ha extra irrigated area under Micro Irrigation </a:t>
            </a:r>
            <a:r>
              <a:rPr lang="en-US" sz="2000" dirty="0" smtClean="0">
                <a:solidFill>
                  <a:schemeClr val="tx1"/>
                </a:solidFill>
                <a:latin typeface="Lucida Bright" pitchFamily="18" charset="0"/>
                <a:cs typeface="Arial" charset="0"/>
              </a:rPr>
              <a:t>till 2022. Cent percent  fields will be connected with Micro Irrigation under large and medium irrigation projects. State already constituted micro irrigation mission. 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Lucida Bright" pitchFamily="18" charset="0"/>
                <a:cs typeface="Arial" charset="0"/>
              </a:rPr>
              <a:t>2.50 </a:t>
            </a:r>
            <a:r>
              <a:rPr lang="en-US" sz="2000" b="1" dirty="0" err="1" smtClean="0">
                <a:solidFill>
                  <a:schemeClr val="tx1"/>
                </a:solidFill>
                <a:latin typeface="Lucida Bright" pitchFamily="18" charset="0"/>
                <a:cs typeface="Arial" charset="0"/>
              </a:rPr>
              <a:t>Lakh</a:t>
            </a:r>
            <a:r>
              <a:rPr lang="en-US" sz="2000" b="1" dirty="0" smtClean="0">
                <a:solidFill>
                  <a:schemeClr val="tx1"/>
                </a:solidFill>
                <a:latin typeface="Lucida Bright" pitchFamily="18" charset="0"/>
                <a:cs typeface="Arial" charset="0"/>
              </a:rPr>
              <a:t> Dug wells and 5 </a:t>
            </a:r>
            <a:r>
              <a:rPr lang="en-US" sz="2000" b="1" dirty="0" err="1" smtClean="0">
                <a:solidFill>
                  <a:schemeClr val="tx1"/>
                </a:solidFill>
                <a:latin typeface="Lucida Bright" pitchFamily="18" charset="0"/>
                <a:cs typeface="Arial" charset="0"/>
              </a:rPr>
              <a:t>lakh</a:t>
            </a:r>
            <a:r>
              <a:rPr lang="en-US" sz="2000" b="1" dirty="0" smtClean="0">
                <a:solidFill>
                  <a:schemeClr val="tx1"/>
                </a:solidFill>
                <a:latin typeface="Lucida Bright" pitchFamily="18" charset="0"/>
                <a:cs typeface="Arial" charset="0"/>
              </a:rPr>
              <a:t> farm ponds </a:t>
            </a:r>
            <a:r>
              <a:rPr lang="en-US" sz="2000" dirty="0" smtClean="0">
                <a:solidFill>
                  <a:schemeClr val="tx1"/>
                </a:solidFill>
                <a:latin typeface="Lucida Bright" pitchFamily="18" charset="0"/>
                <a:cs typeface="Arial" charset="0"/>
              </a:rPr>
              <a:t>will be constructed.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Lucida Bright" pitchFamily="18" charset="0"/>
                <a:cs typeface="Arial" charset="0"/>
              </a:rPr>
              <a:t>6 </a:t>
            </a:r>
            <a:r>
              <a:rPr lang="en-US" sz="2000" b="1" dirty="0" err="1" smtClean="0">
                <a:solidFill>
                  <a:schemeClr val="tx1"/>
                </a:solidFill>
                <a:latin typeface="Lucida Bright" pitchFamily="18" charset="0"/>
                <a:cs typeface="Arial" charset="0"/>
              </a:rPr>
              <a:t>lakh</a:t>
            </a:r>
            <a:r>
              <a:rPr lang="en-US" sz="2000" b="1" dirty="0" smtClean="0">
                <a:solidFill>
                  <a:schemeClr val="tx1"/>
                </a:solidFill>
                <a:latin typeface="Lucida Bright" pitchFamily="18" charset="0"/>
                <a:cs typeface="Arial" charset="0"/>
              </a:rPr>
              <a:t> temporary  electric connections will be shifted into permanent electric connections.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tx1"/>
                </a:solidFill>
                <a:latin typeface="Lucida Bright" pitchFamily="18" charset="0"/>
                <a:cs typeface="Arial" charset="0"/>
              </a:rPr>
              <a:t>It is planned to create state wide  network of </a:t>
            </a:r>
            <a:r>
              <a:rPr lang="en-US" sz="2000" b="1" dirty="0" smtClean="0">
                <a:solidFill>
                  <a:schemeClr val="tx1"/>
                </a:solidFill>
                <a:latin typeface="Lucida Bright" pitchFamily="18" charset="0"/>
                <a:cs typeface="Arial" charset="0"/>
              </a:rPr>
              <a:t>4500 custom hiring centers</a:t>
            </a:r>
            <a:r>
              <a:rPr lang="en-US" sz="2000" dirty="0" smtClean="0">
                <a:solidFill>
                  <a:schemeClr val="tx1"/>
                </a:solidFill>
                <a:latin typeface="Lucida Bright" pitchFamily="18" charset="0"/>
                <a:cs typeface="Arial" charset="0"/>
              </a:rPr>
              <a:t> in next five years  and 25000 solar agriculture pumps will be established . 51 Mega Custom hiring centers (5000 acres/center) by 2017-18.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tx1"/>
                </a:solidFill>
                <a:latin typeface="Lucida Bright" pitchFamily="18" charset="0"/>
                <a:cs typeface="Arial" charset="0"/>
              </a:rPr>
              <a:t>Assured productivity enhancement of </a:t>
            </a:r>
            <a:r>
              <a:rPr lang="en-US" sz="2000" dirty="0" err="1" smtClean="0">
                <a:solidFill>
                  <a:schemeClr val="tx1"/>
                </a:solidFill>
                <a:latin typeface="Lucida Bright" pitchFamily="18" charset="0"/>
                <a:cs typeface="Arial" charset="0"/>
              </a:rPr>
              <a:t>Kharif</a:t>
            </a:r>
            <a:r>
              <a:rPr lang="en-US" sz="2000" dirty="0" smtClean="0">
                <a:solidFill>
                  <a:schemeClr val="tx1"/>
                </a:solidFill>
                <a:latin typeface="Lucida Bright" pitchFamily="18" charset="0"/>
                <a:cs typeface="Arial" charset="0"/>
              </a:rPr>
              <a:t> and Rabi Crops by 20% to 40 % will be achieve with the use of new technologies viz., SRI, Ridge &amp; Furrow system, Raised bed planting, </a:t>
            </a:r>
            <a:r>
              <a:rPr lang="en-US" sz="2000" dirty="0" err="1" smtClean="0">
                <a:solidFill>
                  <a:schemeClr val="tx1"/>
                </a:solidFill>
                <a:latin typeface="Lucida Bright" pitchFamily="18" charset="0"/>
                <a:cs typeface="Arial" charset="0"/>
              </a:rPr>
              <a:t>Dharwar</a:t>
            </a:r>
            <a:r>
              <a:rPr lang="en-US" sz="2000" dirty="0" smtClean="0">
                <a:solidFill>
                  <a:schemeClr val="tx1"/>
                </a:solidFill>
                <a:latin typeface="Lucida Bright" pitchFamily="18" charset="0"/>
                <a:cs typeface="Arial" charset="0"/>
              </a:rPr>
              <a:t> System etc</a:t>
            </a:r>
            <a:r>
              <a:rPr lang="en-US" sz="2000" b="1" dirty="0" smtClean="0">
                <a:solidFill>
                  <a:schemeClr val="tx1"/>
                </a:solidFill>
                <a:latin typeface="Lucida Bright" pitchFamily="18" charset="0"/>
                <a:cs typeface="Arial" charset="0"/>
              </a:rPr>
              <a:t>.</a:t>
            </a:r>
          </a:p>
        </p:txBody>
      </p:sp>
      <p:sp>
        <p:nvSpPr>
          <p:cNvPr id="31747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518400" y="6416675"/>
            <a:ext cx="23114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944D979-B30C-42E9-8DAF-5C67AA3B1AA4}" type="slidenum">
              <a:rPr lang="en-US" smtClean="0">
                <a:ea typeface="MS PGothic" pitchFamily="34" charset="-128"/>
              </a:rPr>
              <a:pPr>
                <a:defRPr/>
              </a:pPr>
              <a:t>28</a:t>
            </a:fld>
            <a:endParaRPr lang="en-US" smtClean="0">
              <a:ea typeface="MS PGothic" pitchFamily="34" charset="-128"/>
            </a:endParaRPr>
          </a:p>
        </p:txBody>
      </p:sp>
      <p:grpSp>
        <p:nvGrpSpPr>
          <p:cNvPr id="31748" name="Group 3"/>
          <p:cNvGrpSpPr>
            <a:grpSpLocks/>
          </p:cNvGrpSpPr>
          <p:nvPr/>
        </p:nvGrpSpPr>
        <p:grpSpPr bwMode="auto">
          <a:xfrm>
            <a:off x="76200" y="76200"/>
            <a:ext cx="9677400" cy="6326188"/>
            <a:chOff x="76200" y="152400"/>
            <a:chExt cx="9677400" cy="6326188"/>
          </a:xfrm>
        </p:grpSpPr>
        <p:cxnSp>
          <p:nvCxnSpPr>
            <p:cNvPr id="7" name="Straight Connector 6"/>
            <p:cNvCxnSpPr>
              <a:cxnSpLocks noChangeShapeType="1"/>
            </p:cNvCxnSpPr>
            <p:nvPr/>
          </p:nvCxnSpPr>
          <p:spPr bwMode="auto">
            <a:xfrm>
              <a:off x="76200" y="152400"/>
              <a:ext cx="96774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8" name="Straight Connector 7"/>
            <p:cNvCxnSpPr>
              <a:cxnSpLocks noChangeShapeType="1"/>
            </p:cNvCxnSpPr>
            <p:nvPr/>
          </p:nvCxnSpPr>
          <p:spPr bwMode="auto">
            <a:xfrm>
              <a:off x="76200" y="304800"/>
              <a:ext cx="95250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9" name="Straight Connector 8"/>
            <p:cNvCxnSpPr>
              <a:cxnSpLocks noChangeShapeType="1"/>
            </p:cNvCxnSpPr>
            <p:nvPr/>
          </p:nvCxnSpPr>
          <p:spPr bwMode="auto">
            <a:xfrm rot="5400000">
              <a:off x="6515101" y="3390900"/>
              <a:ext cx="6172200" cy="3175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 rot="5400000">
              <a:off x="6590507" y="3315494"/>
              <a:ext cx="6324600" cy="158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6200" y="243590"/>
            <a:ext cx="9525000" cy="6858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495300" indent="-495300">
              <a:lnSpc>
                <a:spcPct val="50000"/>
              </a:lnSpc>
              <a:spcBef>
                <a:spcPts val="300"/>
              </a:spcBef>
              <a:spcAft>
                <a:spcPts val="1200"/>
              </a:spcAft>
              <a:buFont typeface="Arial" pitchFamily="34" charset="0"/>
              <a:buNone/>
              <a:tabLst>
                <a:tab pos="566738" algn="l"/>
              </a:tabLst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  <a:ea typeface="ＭＳ Ｐゴシック" pitchFamily="34" charset="-128"/>
                <a:cs typeface="+mn-cs"/>
              </a:rPr>
              <a:t>FUTURE ROAD MAP FOR HIGHER FOOD GRAIN PRODUCTION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110520"/>
            <a:ext cx="9182100" cy="5715000"/>
          </a:xfr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533400" indent="-533400" algn="just" eaLnBrk="1" fontAlgn="auto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7"/>
              <a:defRPr/>
            </a:pPr>
            <a:r>
              <a:rPr lang="en-US" sz="2000" dirty="0" smtClean="0">
                <a:solidFill>
                  <a:schemeClr val="tx1"/>
                </a:solidFill>
                <a:latin typeface="Lucida Bright" pitchFamily="18" charset="0"/>
                <a:cs typeface="Arial" charset="0"/>
              </a:rPr>
              <a:t>Major shift towards SRI </a:t>
            </a:r>
            <a:r>
              <a:rPr lang="en-US" sz="2000" b="1" dirty="0" smtClean="0">
                <a:solidFill>
                  <a:schemeClr val="tx1"/>
                </a:solidFill>
                <a:latin typeface="Lucida Bright" pitchFamily="18" charset="0"/>
                <a:cs typeface="Arial" charset="0"/>
              </a:rPr>
              <a:t>40% of Paddy area (7 </a:t>
            </a:r>
            <a:r>
              <a:rPr lang="en-US" sz="2000" b="1" dirty="0" err="1" smtClean="0">
                <a:solidFill>
                  <a:schemeClr val="tx1"/>
                </a:solidFill>
                <a:latin typeface="Lucida Bright" pitchFamily="18" charset="0"/>
                <a:cs typeface="Arial" charset="0"/>
              </a:rPr>
              <a:t>lakh</a:t>
            </a:r>
            <a:r>
              <a:rPr lang="en-US" sz="2000" b="1" dirty="0" smtClean="0">
                <a:solidFill>
                  <a:schemeClr val="tx1"/>
                </a:solidFill>
                <a:latin typeface="Lucida Bright" pitchFamily="18" charset="0"/>
                <a:cs typeface="Arial" charset="0"/>
              </a:rPr>
              <a:t> ha) proposed to be brought under SRI </a:t>
            </a:r>
            <a:r>
              <a:rPr lang="en-US" sz="2000" dirty="0" smtClean="0">
                <a:solidFill>
                  <a:schemeClr val="tx1"/>
                </a:solidFill>
                <a:latin typeface="Lucida Bright" pitchFamily="18" charset="0"/>
                <a:cs typeface="Arial" charset="0"/>
              </a:rPr>
              <a:t>during next 2  years.</a:t>
            </a:r>
          </a:p>
          <a:p>
            <a:pPr marL="533400" indent="-533400" algn="just" eaLnBrk="1" fontAlgn="auto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7"/>
              <a:defRPr/>
            </a:pPr>
            <a:r>
              <a:rPr lang="en-US" sz="2000" dirty="0" smtClean="0">
                <a:solidFill>
                  <a:schemeClr val="tx1"/>
                </a:solidFill>
                <a:latin typeface="Lucida Bright" pitchFamily="18" charset="0"/>
                <a:cs typeface="Arial" charset="0"/>
              </a:rPr>
              <a:t>Promotion of  </a:t>
            </a:r>
            <a:r>
              <a:rPr lang="en-US" sz="2000" dirty="0" err="1" smtClean="0">
                <a:solidFill>
                  <a:schemeClr val="tx1"/>
                </a:solidFill>
                <a:latin typeface="Lucida Bright" pitchFamily="18" charset="0"/>
                <a:cs typeface="Arial" charset="0"/>
              </a:rPr>
              <a:t>SWI</a:t>
            </a:r>
            <a:r>
              <a:rPr lang="en-US" sz="2000" dirty="0" smtClean="0">
                <a:solidFill>
                  <a:schemeClr val="tx1"/>
                </a:solidFill>
                <a:latin typeface="Lucida Bright" pitchFamily="18" charset="0"/>
                <a:cs typeface="Arial" charset="0"/>
              </a:rPr>
              <a:t> in Wheat Crop &amp;  System of Root Intensification in Mustard (2.5 </a:t>
            </a:r>
            <a:r>
              <a:rPr lang="en-US" sz="2000" dirty="0" err="1" smtClean="0">
                <a:solidFill>
                  <a:schemeClr val="tx1"/>
                </a:solidFill>
                <a:latin typeface="Lucida Bright" pitchFamily="18" charset="0"/>
                <a:cs typeface="Arial" charset="0"/>
              </a:rPr>
              <a:t>lakh</a:t>
            </a:r>
            <a:r>
              <a:rPr lang="en-US" sz="2000" dirty="0" smtClean="0">
                <a:solidFill>
                  <a:schemeClr val="tx1"/>
                </a:solidFill>
                <a:latin typeface="Lucida Bright" pitchFamily="18" charset="0"/>
                <a:cs typeface="Arial" charset="0"/>
              </a:rPr>
              <a:t> ha &amp; 1.5 </a:t>
            </a:r>
            <a:r>
              <a:rPr lang="en-US" sz="2000" dirty="0" err="1" smtClean="0">
                <a:solidFill>
                  <a:schemeClr val="tx1"/>
                </a:solidFill>
                <a:latin typeface="Lucida Bright" pitchFamily="18" charset="0"/>
                <a:cs typeface="Arial" charset="0"/>
              </a:rPr>
              <a:t>lakh</a:t>
            </a:r>
            <a:r>
              <a:rPr lang="en-US" sz="2000" dirty="0" smtClean="0">
                <a:solidFill>
                  <a:schemeClr val="tx1"/>
                </a:solidFill>
                <a:latin typeface="Lucida Bright" pitchFamily="18" charset="0"/>
                <a:cs typeface="Arial" charset="0"/>
              </a:rPr>
              <a:t> ha)</a:t>
            </a:r>
            <a:endParaRPr lang="en-US" sz="2000" dirty="0" smtClean="0">
              <a:solidFill>
                <a:srgbClr val="080808"/>
              </a:solidFill>
              <a:latin typeface="Lucida Bright" pitchFamily="18" charset="0"/>
              <a:cs typeface="Arial" charset="0"/>
            </a:endParaRP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7"/>
              <a:defRPr/>
            </a:pPr>
            <a:r>
              <a:rPr lang="en-US" sz="2000" b="1" dirty="0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20 </a:t>
            </a:r>
            <a:r>
              <a:rPr lang="en-US" sz="2000" b="1" dirty="0" err="1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Lakh</a:t>
            </a:r>
            <a:r>
              <a:rPr lang="en-US" sz="2000" b="1" dirty="0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 ha. area will be taken under zero tillage. </a:t>
            </a:r>
            <a:r>
              <a:rPr lang="en-US" sz="2000" dirty="0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Zero tillage also reduces the cost of cultivation about 15%.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7"/>
              <a:defRPr/>
            </a:pPr>
            <a:r>
              <a:rPr lang="en-US" sz="2000" dirty="0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Upto</a:t>
            </a:r>
            <a:r>
              <a:rPr lang="en-US" sz="2000" dirty="0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 march 2017 soil health cards will be distributed among all farmers of the state. </a:t>
            </a:r>
            <a:r>
              <a:rPr lang="en-US" sz="2000" dirty="0" smtClean="0">
                <a:solidFill>
                  <a:schemeClr val="tx1"/>
                </a:solidFill>
                <a:latin typeface="Lucida Bright" pitchFamily="18" charset="0"/>
                <a:cs typeface="Arial" charset="0"/>
              </a:rPr>
              <a:t>State Govt. has sanctioned </a:t>
            </a:r>
            <a:r>
              <a:rPr lang="en-US" sz="2000" dirty="0" err="1" smtClean="0">
                <a:solidFill>
                  <a:schemeClr val="tx1"/>
                </a:solidFill>
                <a:latin typeface="Lucida Bright" pitchFamily="18" charset="0"/>
                <a:cs typeface="Arial" charset="0"/>
              </a:rPr>
              <a:t>Rs</a:t>
            </a:r>
            <a:r>
              <a:rPr lang="en-US" sz="2000" dirty="0" smtClean="0">
                <a:solidFill>
                  <a:schemeClr val="tx1"/>
                </a:solidFill>
                <a:latin typeface="Lucida Bright" pitchFamily="18" charset="0"/>
                <a:cs typeface="Arial" charset="0"/>
              </a:rPr>
              <a:t>. 100 </a:t>
            </a:r>
            <a:r>
              <a:rPr lang="en-US" sz="2000" dirty="0" err="1" smtClean="0">
                <a:solidFill>
                  <a:schemeClr val="tx1"/>
                </a:solidFill>
                <a:latin typeface="Lucida Bright" pitchFamily="18" charset="0"/>
                <a:cs typeface="Arial" charset="0"/>
              </a:rPr>
              <a:t>crores</a:t>
            </a:r>
            <a:r>
              <a:rPr lang="en-US" sz="2000" dirty="0" smtClean="0">
                <a:solidFill>
                  <a:schemeClr val="tx1"/>
                </a:solidFill>
                <a:latin typeface="Lucida Bright" pitchFamily="18" charset="0"/>
                <a:cs typeface="Arial" charset="0"/>
              </a:rPr>
              <a:t> for constructing 265 new Soil Testing Labs from its own sources. This will ensure </a:t>
            </a:r>
            <a:r>
              <a:rPr lang="en-US" sz="2000" b="1" dirty="0" smtClean="0">
                <a:solidFill>
                  <a:schemeClr val="tx1"/>
                </a:solidFill>
                <a:latin typeface="Lucida Bright" pitchFamily="18" charset="0"/>
                <a:cs typeface="Arial" charset="0"/>
              </a:rPr>
              <a:t>one </a:t>
            </a:r>
            <a:r>
              <a:rPr lang="en-US" sz="2000" b="1" dirty="0" err="1" smtClean="0">
                <a:solidFill>
                  <a:schemeClr val="tx1"/>
                </a:solidFill>
                <a:latin typeface="Lucida Bright" pitchFamily="18" charset="0"/>
                <a:cs typeface="Arial" charset="0"/>
              </a:rPr>
              <a:t>STL</a:t>
            </a:r>
            <a:r>
              <a:rPr lang="en-US" sz="2000" b="1" dirty="0" smtClean="0">
                <a:solidFill>
                  <a:schemeClr val="tx1"/>
                </a:solidFill>
                <a:latin typeface="Lucida Bright" pitchFamily="18" charset="0"/>
                <a:cs typeface="Arial" charset="0"/>
              </a:rPr>
              <a:t> per block in the state.  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7"/>
              <a:defRPr/>
            </a:pPr>
            <a:r>
              <a:rPr lang="en-US" sz="2000" b="1" dirty="0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Certification  capacity of 2 </a:t>
            </a:r>
            <a:r>
              <a:rPr lang="en-US" sz="2000" b="1" dirty="0" err="1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Lakh</a:t>
            </a:r>
            <a:r>
              <a:rPr lang="en-US" sz="2000" b="1" dirty="0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 ha. area under organic farming</a:t>
            </a:r>
            <a:r>
              <a:rPr lang="en-US" sz="2000" dirty="0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 per year will be developed.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7"/>
              <a:defRPr/>
            </a:pPr>
            <a:r>
              <a:rPr lang="en-US" sz="2000" dirty="0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Area under </a:t>
            </a:r>
            <a:r>
              <a:rPr lang="en-US" sz="2000" b="1" dirty="0" err="1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Jaid</a:t>
            </a:r>
            <a:r>
              <a:rPr lang="en-US" sz="2000" b="1" dirty="0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 crops will be increased from 3.75 </a:t>
            </a:r>
            <a:r>
              <a:rPr lang="en-US" sz="2000" b="1" dirty="0" err="1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lakh</a:t>
            </a:r>
            <a:r>
              <a:rPr lang="en-US" sz="2000" b="1" dirty="0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 ha to 8 </a:t>
            </a:r>
            <a:r>
              <a:rPr lang="en-US" sz="2000" b="1" dirty="0" err="1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Lakh</a:t>
            </a:r>
            <a:r>
              <a:rPr lang="en-US" sz="2000" dirty="0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 </a:t>
            </a:r>
            <a:r>
              <a:rPr lang="en-US" sz="2000" b="1" dirty="0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ha</a:t>
            </a:r>
            <a:r>
              <a:rPr lang="en-US" sz="2000" dirty="0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.</a:t>
            </a:r>
            <a:endParaRPr lang="en-US" sz="2000" dirty="0" smtClean="0">
              <a:solidFill>
                <a:schemeClr val="tx1"/>
              </a:solidFill>
              <a:latin typeface="Lucida Bright" pitchFamily="18" charset="0"/>
              <a:cs typeface="Arial" charset="0"/>
            </a:endParaRPr>
          </a:p>
        </p:txBody>
      </p:sp>
      <p:sp>
        <p:nvSpPr>
          <p:cNvPr id="31747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518400" y="6416675"/>
            <a:ext cx="23114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944D979-B30C-42E9-8DAF-5C67AA3B1AA4}" type="slidenum">
              <a:rPr lang="en-US" smtClean="0">
                <a:ea typeface="MS PGothic" pitchFamily="34" charset="-128"/>
              </a:rPr>
              <a:pPr>
                <a:defRPr/>
              </a:pPr>
              <a:t>29</a:t>
            </a:fld>
            <a:endParaRPr lang="en-US" smtClean="0">
              <a:ea typeface="MS PGothic" pitchFamily="34" charset="-128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" y="76200"/>
            <a:ext cx="9677400" cy="6326188"/>
            <a:chOff x="76200" y="152400"/>
            <a:chExt cx="9677400" cy="6326188"/>
          </a:xfrm>
        </p:grpSpPr>
        <p:cxnSp>
          <p:nvCxnSpPr>
            <p:cNvPr id="7" name="Straight Connector 6"/>
            <p:cNvCxnSpPr>
              <a:cxnSpLocks noChangeShapeType="1"/>
            </p:cNvCxnSpPr>
            <p:nvPr/>
          </p:nvCxnSpPr>
          <p:spPr bwMode="auto">
            <a:xfrm>
              <a:off x="76200" y="152400"/>
              <a:ext cx="96774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8" name="Straight Connector 7"/>
            <p:cNvCxnSpPr>
              <a:cxnSpLocks noChangeShapeType="1"/>
            </p:cNvCxnSpPr>
            <p:nvPr/>
          </p:nvCxnSpPr>
          <p:spPr bwMode="auto">
            <a:xfrm>
              <a:off x="76200" y="304800"/>
              <a:ext cx="95250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9" name="Straight Connector 8"/>
            <p:cNvCxnSpPr>
              <a:cxnSpLocks noChangeShapeType="1"/>
            </p:cNvCxnSpPr>
            <p:nvPr/>
          </p:nvCxnSpPr>
          <p:spPr bwMode="auto">
            <a:xfrm rot="5400000">
              <a:off x="6515101" y="3390900"/>
              <a:ext cx="6172200" cy="3175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 rot="5400000">
              <a:off x="6590507" y="3315494"/>
              <a:ext cx="6324600" cy="158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6200" y="243590"/>
            <a:ext cx="9525000" cy="6858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495300" indent="-495300">
              <a:lnSpc>
                <a:spcPct val="80000"/>
              </a:lnSpc>
              <a:spcBef>
                <a:spcPts val="300"/>
              </a:spcBef>
              <a:spcAft>
                <a:spcPts val="1200"/>
              </a:spcAft>
              <a:buFont typeface="Arial" pitchFamily="34" charset="0"/>
              <a:buNone/>
              <a:tabLst>
                <a:tab pos="566738" algn="l"/>
              </a:tabLst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  <a:ea typeface="ＭＳ Ｐゴシック" pitchFamily="34" charset="-128"/>
                <a:cs typeface="+mn-cs"/>
              </a:rPr>
              <a:t>FUTURE ROAD MAP FOR HIGHER FOOD GRAIN PRODUCTION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228600" y="1524000"/>
          <a:ext cx="9394825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75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518400" y="6492875"/>
            <a:ext cx="23114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25184401-985D-4295-BAD3-4DBED1E2EC44}" type="slidenum">
              <a:rPr lang="en-US" smtClean="0">
                <a:ea typeface="MS PGothic" pitchFamily="34" charset="-128"/>
              </a:rPr>
              <a:pPr>
                <a:defRPr/>
              </a:pPr>
              <a:t>3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1028" name="TextBox 2"/>
          <p:cNvSpPr txBox="1">
            <a:spLocks noChangeArrowheads="1"/>
          </p:cNvSpPr>
          <p:nvPr/>
        </p:nvSpPr>
        <p:spPr bwMode="auto">
          <a:xfrm>
            <a:off x="62460" y="304800"/>
            <a:ext cx="9554980" cy="800219"/>
          </a:xfrm>
          <a:prstGeom prst="rect">
            <a:avLst/>
          </a:prstGeom>
          <a:solidFill>
            <a:srgbClr val="E46C0A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  <a:ea typeface="ＭＳ Ｐゴシック" pitchFamily="34" charset="-128"/>
                <a:cs typeface="Times New Roman" pitchFamily="18" charset="0"/>
              </a:rPr>
              <a:t>Production - Wheat</a:t>
            </a:r>
          </a:p>
          <a:p>
            <a:pPr algn="r"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  <a:ea typeface="ＭＳ Ｐゴシック" pitchFamily="34" charset="-128"/>
                <a:cs typeface="Times New Roman" pitchFamily="18" charset="0"/>
              </a:rPr>
              <a:t> Unit - </a:t>
            </a:r>
            <a:r>
              <a:rPr lang="en-US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  <a:ea typeface="ＭＳ Ｐゴシック" pitchFamily="34" charset="-128"/>
                <a:cs typeface="Times New Roman" pitchFamily="18" charset="0"/>
              </a:rPr>
              <a:t>Lakh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  <a:ea typeface="ＭＳ Ｐゴシック" pitchFamily="34" charset="-128"/>
                <a:cs typeface="Times New Roman" pitchFamily="18" charset="0"/>
              </a:rPr>
              <a:t> Tones</a:t>
            </a:r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577850" y="5943600"/>
            <a:ext cx="5613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Times New Roman" pitchFamily="18" charset="0"/>
                <a:cs typeface="Times New Roman" pitchFamily="18" charset="0"/>
              </a:rPr>
              <a:t>Source  : Agri. Statistics Hand Book </a:t>
            </a:r>
            <a:r>
              <a:rPr lang="en-US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(GoI), 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CLR,</a:t>
            </a:r>
            <a:r>
              <a:rPr lang="en-US" sz="1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M.P.</a:t>
            </a:r>
          </a:p>
          <a:p>
            <a:r>
              <a:rPr lang="en-US" sz="1400" b="1">
                <a:latin typeface="Times New Roman" pitchFamily="18" charset="0"/>
                <a:cs typeface="Times New Roman" pitchFamily="18" charset="0"/>
              </a:rPr>
              <a:t>Percentage Increase over previous year</a:t>
            </a:r>
          </a:p>
        </p:txBody>
      </p:sp>
      <p:grpSp>
        <p:nvGrpSpPr>
          <p:cNvPr id="3078" name="Group 15"/>
          <p:cNvGrpSpPr>
            <a:grpSpLocks/>
          </p:cNvGrpSpPr>
          <p:nvPr/>
        </p:nvGrpSpPr>
        <p:grpSpPr bwMode="auto">
          <a:xfrm>
            <a:off x="76200" y="152400"/>
            <a:ext cx="9677400" cy="6326188"/>
            <a:chOff x="76200" y="152400"/>
            <a:chExt cx="9677400" cy="6326188"/>
          </a:xfrm>
        </p:grpSpPr>
        <p:cxnSp>
          <p:nvCxnSpPr>
            <p:cNvPr id="12" name="Straight Connector 11"/>
            <p:cNvCxnSpPr>
              <a:cxnSpLocks noChangeShapeType="1"/>
            </p:cNvCxnSpPr>
            <p:nvPr/>
          </p:nvCxnSpPr>
          <p:spPr bwMode="auto">
            <a:xfrm>
              <a:off x="76200" y="152400"/>
              <a:ext cx="96774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3" name="Straight Connector 12"/>
            <p:cNvCxnSpPr>
              <a:cxnSpLocks noChangeShapeType="1"/>
            </p:cNvCxnSpPr>
            <p:nvPr/>
          </p:nvCxnSpPr>
          <p:spPr bwMode="auto">
            <a:xfrm>
              <a:off x="76200" y="304800"/>
              <a:ext cx="95250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4" name="Straight Connector 13"/>
            <p:cNvCxnSpPr>
              <a:cxnSpLocks noChangeShapeType="1"/>
            </p:cNvCxnSpPr>
            <p:nvPr/>
          </p:nvCxnSpPr>
          <p:spPr bwMode="auto">
            <a:xfrm rot="5400000">
              <a:off x="6515101" y="3390900"/>
              <a:ext cx="6172200" cy="3175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5" name="Straight Connector 14"/>
            <p:cNvCxnSpPr>
              <a:cxnSpLocks noChangeShapeType="1"/>
            </p:cNvCxnSpPr>
            <p:nvPr/>
          </p:nvCxnSpPr>
          <p:spPr bwMode="auto">
            <a:xfrm rot="5400000">
              <a:off x="6590507" y="3315494"/>
              <a:ext cx="6324600" cy="158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</p:grpSp>
      <p:sp>
        <p:nvSpPr>
          <p:cNvPr id="3079" name="TextBox 1"/>
          <p:cNvSpPr txBox="1">
            <a:spLocks noChangeArrowheads="1"/>
          </p:cNvSpPr>
          <p:nvPr/>
        </p:nvSpPr>
        <p:spPr bwMode="auto">
          <a:xfrm>
            <a:off x="5530850" y="2362200"/>
            <a:ext cx="1073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-1.27%</a:t>
            </a:r>
          </a:p>
        </p:txBody>
      </p:sp>
      <p:sp>
        <p:nvSpPr>
          <p:cNvPr id="3080" name="TextBox 1"/>
          <p:cNvSpPr txBox="1">
            <a:spLocks noChangeArrowheads="1"/>
          </p:cNvSpPr>
          <p:nvPr/>
        </p:nvSpPr>
        <p:spPr bwMode="auto">
          <a:xfrm>
            <a:off x="6769100" y="1600200"/>
            <a:ext cx="1073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32.20%</a:t>
            </a:r>
          </a:p>
        </p:txBody>
      </p:sp>
      <p:sp>
        <p:nvSpPr>
          <p:cNvPr id="3081" name="TextBox 1"/>
          <p:cNvSpPr txBox="1">
            <a:spLocks noChangeArrowheads="1"/>
          </p:cNvSpPr>
          <p:nvPr/>
        </p:nvSpPr>
        <p:spPr bwMode="auto">
          <a:xfrm>
            <a:off x="8089900" y="1447800"/>
            <a:ext cx="1282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  7.64% *</a:t>
            </a:r>
          </a:p>
        </p:txBody>
      </p:sp>
      <p:sp>
        <p:nvSpPr>
          <p:cNvPr id="3082" name="TextBox 1"/>
          <p:cNvSpPr txBox="1">
            <a:spLocks noChangeArrowheads="1"/>
          </p:cNvSpPr>
          <p:nvPr/>
        </p:nvSpPr>
        <p:spPr bwMode="auto">
          <a:xfrm>
            <a:off x="4292600" y="2362200"/>
            <a:ext cx="1073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13.55%</a:t>
            </a:r>
          </a:p>
        </p:txBody>
      </p:sp>
      <p:sp>
        <p:nvSpPr>
          <p:cNvPr id="3083" name="TextBox 1"/>
          <p:cNvSpPr txBox="1">
            <a:spLocks noChangeArrowheads="1"/>
          </p:cNvSpPr>
          <p:nvPr/>
        </p:nvSpPr>
        <p:spPr bwMode="auto">
          <a:xfrm>
            <a:off x="2971800" y="2590800"/>
            <a:ext cx="1073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51.29%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098030"/>
            <a:ext cx="9182100" cy="5715000"/>
          </a:xfr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marL="465138" indent="-465138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 startAt="13"/>
              <a:defRPr/>
            </a:pPr>
            <a:r>
              <a:rPr lang="en-US" sz="2000" dirty="0" smtClean="0">
                <a:solidFill>
                  <a:schemeClr val="tx1"/>
                </a:solidFill>
                <a:latin typeface="Lucida Bright" pitchFamily="18" charset="0"/>
                <a:cs typeface="Arial" charset="0"/>
              </a:rPr>
              <a:t>Ensuring coverage of whole </a:t>
            </a:r>
            <a:r>
              <a:rPr lang="en-US" sz="2000" dirty="0" err="1" smtClean="0">
                <a:solidFill>
                  <a:schemeClr val="tx1"/>
                </a:solidFill>
                <a:latin typeface="Lucida Bright" pitchFamily="18" charset="0"/>
                <a:cs typeface="Arial" charset="0"/>
              </a:rPr>
              <a:t>kharif</a:t>
            </a:r>
            <a:r>
              <a:rPr lang="en-US" sz="2000" dirty="0" smtClean="0">
                <a:solidFill>
                  <a:schemeClr val="tx1"/>
                </a:solidFill>
                <a:latin typeface="Lucida Bright" pitchFamily="18" charset="0"/>
                <a:cs typeface="Arial" charset="0"/>
              </a:rPr>
              <a:t> area (other than rice) under ridge-furrow method of sowing by 2016-17.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13"/>
              <a:defRPr/>
            </a:pPr>
            <a:r>
              <a:rPr lang="en-US" sz="2000" dirty="0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Conversion of fallow land- </a:t>
            </a:r>
            <a:r>
              <a:rPr lang="en-US" sz="2000" b="1" dirty="0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3 </a:t>
            </a:r>
            <a:r>
              <a:rPr lang="en-US" sz="2000" b="1" dirty="0" err="1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lakh</a:t>
            </a:r>
            <a:r>
              <a:rPr lang="en-US" sz="2000" b="1" dirty="0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 ha Rabi fallow area to be converted</a:t>
            </a:r>
            <a:r>
              <a:rPr lang="en-US" sz="2000" dirty="0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 in to pulse cultivation.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13"/>
              <a:defRPr/>
            </a:pPr>
            <a:r>
              <a:rPr lang="en-US" sz="2000" dirty="0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A campaign on use of recommended seed rate has to be started which may result 10% reduced input cost. 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13"/>
              <a:defRPr/>
            </a:pPr>
            <a:r>
              <a:rPr lang="en-US" sz="2000" dirty="0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Area under </a:t>
            </a:r>
            <a:r>
              <a:rPr lang="en-US" sz="2000" b="1" dirty="0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Inter-cropping will be increased from 3 </a:t>
            </a:r>
            <a:r>
              <a:rPr lang="en-US" sz="2000" b="1" dirty="0" err="1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lakh</a:t>
            </a:r>
            <a:r>
              <a:rPr lang="en-US" sz="2000" b="1" dirty="0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 ha to       9 </a:t>
            </a:r>
            <a:r>
              <a:rPr lang="en-US" sz="2000" b="1" dirty="0" err="1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Lakh</a:t>
            </a:r>
            <a:r>
              <a:rPr lang="en-US" sz="2000" b="1" dirty="0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 ha.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13"/>
              <a:defRPr/>
            </a:pPr>
            <a:r>
              <a:rPr lang="en-US" sz="2000" dirty="0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To promote Agro-forestry  agro-climatic zone wise models have been prepared and Agro-forestry mission constituted .</a:t>
            </a:r>
            <a:r>
              <a:rPr lang="en-US" sz="2000" b="1" dirty="0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10 </a:t>
            </a:r>
            <a:r>
              <a:rPr lang="en-US" sz="2000" b="1" dirty="0" err="1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Lakh</a:t>
            </a:r>
            <a:r>
              <a:rPr lang="en-US" sz="2000" b="1" dirty="0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 ha area will be extended under Agro-forestry.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13"/>
              <a:defRPr/>
            </a:pPr>
            <a:r>
              <a:rPr lang="en-US" sz="2000" dirty="0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New and beneficial  crops like Guar, Safflower and castor will be promoted in 3 </a:t>
            </a:r>
            <a:r>
              <a:rPr lang="en-US" sz="2000" dirty="0" err="1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Lakh</a:t>
            </a:r>
            <a:r>
              <a:rPr lang="en-US" sz="2000" dirty="0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 ha area.</a:t>
            </a: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13"/>
              <a:defRPr/>
            </a:pPr>
            <a:r>
              <a:rPr lang="en-US" sz="2000" dirty="0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With the help of mechanization and electrification </a:t>
            </a:r>
            <a:r>
              <a:rPr lang="en-US" sz="2000" b="1" dirty="0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farm power will be improved from 1.85 </a:t>
            </a:r>
            <a:r>
              <a:rPr lang="en-US" sz="2000" b="1" dirty="0" err="1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kw</a:t>
            </a:r>
            <a:r>
              <a:rPr lang="en-US" sz="2000" b="1" dirty="0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/ha to 3.5 </a:t>
            </a:r>
            <a:r>
              <a:rPr lang="en-US" sz="2000" b="1" dirty="0" err="1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kw</a:t>
            </a:r>
            <a:r>
              <a:rPr lang="en-US" sz="2000" b="1" dirty="0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/ha.</a:t>
            </a:r>
            <a:endParaRPr lang="en-US" sz="2000" b="1" dirty="0" smtClean="0">
              <a:solidFill>
                <a:schemeClr val="tx1"/>
              </a:solidFill>
              <a:latin typeface="Lucida Bright" pitchFamily="18" charset="0"/>
              <a:cs typeface="Arial" charset="0"/>
            </a:endParaRPr>
          </a:p>
          <a:p>
            <a:pPr marL="457200" indent="-457200" algn="just" eaLnBrk="1" fontAlgn="auto" hangingPunct="1">
              <a:spcBef>
                <a:spcPts val="0"/>
              </a:spcBef>
              <a:spcAft>
                <a:spcPts val="1200"/>
              </a:spcAft>
              <a:buFont typeface="+mj-lt"/>
              <a:buAutoNum type="arabicPeriod" startAt="14"/>
              <a:defRPr/>
            </a:pPr>
            <a:endParaRPr lang="en-US" sz="2000" dirty="0" smtClean="0">
              <a:solidFill>
                <a:srgbClr val="080808"/>
              </a:solidFill>
              <a:latin typeface="Lucida Bright" pitchFamily="18" charset="0"/>
              <a:cs typeface="Arial" charset="0"/>
            </a:endParaRPr>
          </a:p>
        </p:txBody>
      </p:sp>
      <p:sp>
        <p:nvSpPr>
          <p:cNvPr id="31747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518400" y="6416675"/>
            <a:ext cx="23114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944D979-B30C-42E9-8DAF-5C67AA3B1AA4}" type="slidenum">
              <a:rPr lang="en-US" smtClean="0">
                <a:ea typeface="MS PGothic" pitchFamily="34" charset="-128"/>
              </a:rPr>
              <a:pPr>
                <a:defRPr/>
              </a:pPr>
              <a:t>30</a:t>
            </a:fld>
            <a:endParaRPr lang="en-US" smtClean="0">
              <a:ea typeface="MS PGothic" pitchFamily="34" charset="-128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" y="76200"/>
            <a:ext cx="9677400" cy="6326188"/>
            <a:chOff x="76200" y="152400"/>
            <a:chExt cx="9677400" cy="6326188"/>
          </a:xfrm>
        </p:grpSpPr>
        <p:cxnSp>
          <p:nvCxnSpPr>
            <p:cNvPr id="7" name="Straight Connector 6"/>
            <p:cNvCxnSpPr>
              <a:cxnSpLocks noChangeShapeType="1"/>
            </p:cNvCxnSpPr>
            <p:nvPr/>
          </p:nvCxnSpPr>
          <p:spPr bwMode="auto">
            <a:xfrm>
              <a:off x="76200" y="152400"/>
              <a:ext cx="96774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8" name="Straight Connector 7"/>
            <p:cNvCxnSpPr>
              <a:cxnSpLocks noChangeShapeType="1"/>
            </p:cNvCxnSpPr>
            <p:nvPr/>
          </p:nvCxnSpPr>
          <p:spPr bwMode="auto">
            <a:xfrm>
              <a:off x="76200" y="304800"/>
              <a:ext cx="95250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9" name="Straight Connector 8"/>
            <p:cNvCxnSpPr>
              <a:cxnSpLocks noChangeShapeType="1"/>
            </p:cNvCxnSpPr>
            <p:nvPr/>
          </p:nvCxnSpPr>
          <p:spPr bwMode="auto">
            <a:xfrm rot="5400000">
              <a:off x="6515101" y="3390900"/>
              <a:ext cx="6172200" cy="3175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 rot="5400000">
              <a:off x="6590507" y="3315494"/>
              <a:ext cx="6324600" cy="158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7450" y="228600"/>
            <a:ext cx="9525000" cy="6858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495300" indent="-495300">
              <a:lnSpc>
                <a:spcPct val="80000"/>
              </a:lnSpc>
              <a:spcBef>
                <a:spcPts val="300"/>
              </a:spcBef>
              <a:spcAft>
                <a:spcPts val="1200"/>
              </a:spcAft>
              <a:buFont typeface="Arial" pitchFamily="34" charset="0"/>
              <a:buNone/>
              <a:tabLst>
                <a:tab pos="566738" algn="l"/>
              </a:tabLst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  <a:ea typeface="ＭＳ Ｐゴシック" pitchFamily="34" charset="-128"/>
                <a:cs typeface="+mn-cs"/>
              </a:rPr>
              <a:t>FUTURE ROAD MAP FOR HIGHER FOOD GRAIN PRODUCTION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068050"/>
            <a:ext cx="9448800" cy="5486400"/>
          </a:xfr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 algn="just" eaLnBrk="1" fontAlgn="auto" hangingPunct="1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0"/>
              <a:defRPr/>
            </a:pPr>
            <a:r>
              <a:rPr lang="en-US" sz="2000" b="1" dirty="0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Storage capacity of 10 </a:t>
            </a:r>
            <a:r>
              <a:rPr lang="en-US" sz="2000" b="1" dirty="0" err="1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lakh</a:t>
            </a:r>
            <a:r>
              <a:rPr lang="en-US" sz="2000" b="1" dirty="0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 MT will be achieved in agriculture </a:t>
            </a:r>
            <a:r>
              <a:rPr lang="en-US" sz="2000" b="1" dirty="0" err="1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mandies</a:t>
            </a:r>
            <a:r>
              <a:rPr lang="en-US" sz="2000" b="1" dirty="0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.</a:t>
            </a:r>
            <a:r>
              <a:rPr lang="en-US" sz="2000" dirty="0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 </a:t>
            </a:r>
          </a:p>
          <a:p>
            <a:pPr marL="457200" indent="-457200" algn="just" eaLnBrk="1" fontAlgn="auto" hangingPunct="1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0"/>
              <a:defRPr/>
            </a:pPr>
            <a:r>
              <a:rPr lang="en-US" sz="2000" dirty="0" smtClean="0">
                <a:solidFill>
                  <a:schemeClr val="tx1"/>
                </a:solidFill>
                <a:latin typeface="Lucida Bright" pitchFamily="18" charset="0"/>
                <a:cs typeface="Arial" charset="0"/>
              </a:rPr>
              <a:t>State will have 1200 automated weather stations and 33000 automated Rain Gauges in place by 2017-18. This will ensure agro-meteorological infrastructure through out the state. </a:t>
            </a:r>
          </a:p>
          <a:p>
            <a:pPr marL="533400" indent="-533400" algn="just" eaLnBrk="1" fontAlgn="auto" hangingPunct="1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0"/>
              <a:defRPr/>
            </a:pPr>
            <a:r>
              <a:rPr lang="en-US" sz="2000" dirty="0" smtClean="0">
                <a:solidFill>
                  <a:schemeClr val="tx1"/>
                </a:solidFill>
                <a:latin typeface="Lucida Bright" pitchFamily="18" charset="0"/>
                <a:cs typeface="Arial" charset="0"/>
              </a:rPr>
              <a:t>An ambitious project on Reclamation of Ravine and Promotion of Farm Mechanization is under </a:t>
            </a:r>
            <a:r>
              <a:rPr lang="en-US" sz="2000" dirty="0" smtClean="0">
                <a:solidFill>
                  <a:srgbClr val="000000"/>
                </a:solidFill>
                <a:latin typeface="Lucida Bright" pitchFamily="18" charset="0"/>
                <a:cs typeface="Arial" charset="0"/>
              </a:rPr>
              <a:t>process of sanction.</a:t>
            </a:r>
          </a:p>
          <a:p>
            <a:pPr marL="457200" indent="-457200" algn="just" eaLnBrk="1" fontAlgn="auto" hangingPunct="1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0"/>
              <a:defRPr/>
            </a:pPr>
            <a:r>
              <a:rPr lang="en-US" sz="2000" dirty="0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Increasing Crop Loans through Cooperative Banks from Rs.13809 </a:t>
            </a:r>
            <a:r>
              <a:rPr lang="en-US" sz="2000" dirty="0" err="1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crores</a:t>
            </a:r>
            <a:r>
              <a:rPr lang="en-US" sz="2000" dirty="0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 to Rs. 20,000 </a:t>
            </a:r>
            <a:r>
              <a:rPr lang="en-US" sz="2000" dirty="0" err="1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crores</a:t>
            </a:r>
            <a:r>
              <a:rPr lang="en-US" sz="2000" dirty="0" smtClean="0">
                <a:solidFill>
                  <a:srgbClr val="080808"/>
                </a:solidFill>
                <a:latin typeface="Lucida Bright" pitchFamily="18" charset="0"/>
                <a:cs typeface="Arial" charset="0"/>
              </a:rPr>
              <a:t> in 2017-18. </a:t>
            </a:r>
          </a:p>
          <a:p>
            <a:pPr marL="457200" indent="-457200" algn="just" eaLnBrk="1" fontAlgn="auto" hangingPunct="1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0"/>
              <a:defRPr/>
            </a:pPr>
            <a:r>
              <a:rPr lang="en-US" sz="2000" dirty="0" smtClean="0">
                <a:solidFill>
                  <a:srgbClr val="000000"/>
                </a:solidFill>
                <a:latin typeface="Lucida Bright" pitchFamily="18" charset="0"/>
                <a:cs typeface="Arial" charset="0"/>
              </a:rPr>
              <a:t>About 76.70 </a:t>
            </a:r>
            <a:r>
              <a:rPr lang="en-US" sz="2000" dirty="0" err="1" smtClean="0">
                <a:solidFill>
                  <a:srgbClr val="000000"/>
                </a:solidFill>
                <a:latin typeface="Lucida Bright" pitchFamily="18" charset="0"/>
                <a:cs typeface="Arial" charset="0"/>
              </a:rPr>
              <a:t>lakh</a:t>
            </a:r>
            <a:r>
              <a:rPr lang="en-US" sz="2000" dirty="0" smtClean="0">
                <a:solidFill>
                  <a:srgbClr val="000000"/>
                </a:solidFill>
                <a:latin typeface="Lucida Bright" pitchFamily="18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Lucida Bright" pitchFamily="18" charset="0"/>
                <a:cs typeface="Arial" charset="0"/>
              </a:rPr>
              <a:t>KCC</a:t>
            </a:r>
            <a:r>
              <a:rPr lang="en-US" sz="2000" dirty="0" smtClean="0">
                <a:solidFill>
                  <a:srgbClr val="000000"/>
                </a:solidFill>
                <a:latin typeface="Lucida Bright" pitchFamily="18" charset="0"/>
                <a:cs typeface="Arial" charset="0"/>
              </a:rPr>
              <a:t> has already been distributed to the farmers. The target is to </a:t>
            </a:r>
            <a:r>
              <a:rPr lang="en-US" sz="2000" b="1" dirty="0" smtClean="0">
                <a:solidFill>
                  <a:srgbClr val="000000"/>
                </a:solidFill>
                <a:latin typeface="Lucida Bright" pitchFamily="18" charset="0"/>
                <a:cs typeface="Arial" charset="0"/>
              </a:rPr>
              <a:t>cover all 107 </a:t>
            </a:r>
            <a:r>
              <a:rPr lang="en-US" sz="2000" b="1" dirty="0" err="1" smtClean="0">
                <a:solidFill>
                  <a:srgbClr val="000000"/>
                </a:solidFill>
                <a:latin typeface="Lucida Bright" pitchFamily="18" charset="0"/>
                <a:cs typeface="Arial" charset="0"/>
              </a:rPr>
              <a:t>lakh</a:t>
            </a:r>
            <a:r>
              <a:rPr lang="en-US" sz="2000" b="1" dirty="0" smtClean="0">
                <a:solidFill>
                  <a:srgbClr val="000000"/>
                </a:solidFill>
                <a:latin typeface="Lucida Bright" pitchFamily="18" charset="0"/>
                <a:cs typeface="Arial" charset="0"/>
              </a:rPr>
              <a:t>  farmers with </a:t>
            </a:r>
            <a:r>
              <a:rPr lang="en-US" sz="2000" b="1" dirty="0" err="1" smtClean="0">
                <a:solidFill>
                  <a:srgbClr val="000000"/>
                </a:solidFill>
                <a:latin typeface="Lucida Bright" pitchFamily="18" charset="0"/>
                <a:cs typeface="Arial" charset="0"/>
              </a:rPr>
              <a:t>KCC</a:t>
            </a:r>
            <a:r>
              <a:rPr lang="en-US" sz="2000" b="1" dirty="0" smtClean="0">
                <a:solidFill>
                  <a:srgbClr val="000000"/>
                </a:solidFill>
                <a:latin typeface="Lucida Bright" pitchFamily="18" charset="0"/>
                <a:cs typeface="Arial" charset="0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Lucida Bright" pitchFamily="18" charset="0"/>
                <a:cs typeface="Arial" charset="0"/>
              </a:rPr>
              <a:t>by 2018.</a:t>
            </a:r>
          </a:p>
          <a:p>
            <a:pPr marL="457200" indent="-457200" algn="just" eaLnBrk="1" fontAlgn="auto" hangingPunct="1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0"/>
              <a:defRPr/>
            </a:pPr>
            <a:r>
              <a:rPr lang="en-US" sz="2000" dirty="0" smtClean="0">
                <a:solidFill>
                  <a:srgbClr val="000000"/>
                </a:solidFill>
                <a:latin typeface="Lucida Bright" pitchFamily="18" charset="0"/>
                <a:cs typeface="Arial" charset="0"/>
              </a:rPr>
              <a:t> About 1000 farmers will be sent to foreign  countries under  </a:t>
            </a:r>
            <a:r>
              <a:rPr lang="en-US" sz="2000" dirty="0" err="1" smtClean="0">
                <a:solidFill>
                  <a:srgbClr val="000000"/>
                </a:solidFill>
                <a:latin typeface="Lucida Bright" pitchFamily="18" charset="0"/>
                <a:cs typeface="Arial" charset="0"/>
              </a:rPr>
              <a:t>Mukhyamantri</a:t>
            </a:r>
            <a:r>
              <a:rPr lang="en-US" sz="2000" dirty="0" smtClean="0">
                <a:solidFill>
                  <a:srgbClr val="000000"/>
                </a:solidFill>
                <a:latin typeface="Lucida Bright" pitchFamily="18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Lucida Bright" pitchFamily="18" charset="0"/>
                <a:cs typeface="Arial" charset="0"/>
              </a:rPr>
              <a:t>Kisan</a:t>
            </a:r>
            <a:r>
              <a:rPr lang="en-US" sz="2000" dirty="0" smtClean="0">
                <a:solidFill>
                  <a:srgbClr val="000000"/>
                </a:solidFill>
                <a:latin typeface="Lucida Bright" pitchFamily="18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Lucida Bright" pitchFamily="18" charset="0"/>
                <a:cs typeface="Arial" charset="0"/>
              </a:rPr>
              <a:t>Videsh</a:t>
            </a:r>
            <a:r>
              <a:rPr lang="en-US" sz="2000" dirty="0" smtClean="0">
                <a:solidFill>
                  <a:srgbClr val="000000"/>
                </a:solidFill>
                <a:latin typeface="Lucida Bright" pitchFamily="18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Lucida Bright" pitchFamily="18" charset="0"/>
                <a:cs typeface="Arial" charset="0"/>
              </a:rPr>
              <a:t>Addyayan</a:t>
            </a:r>
            <a:r>
              <a:rPr lang="en-US" sz="2000" dirty="0" smtClean="0">
                <a:solidFill>
                  <a:srgbClr val="000000"/>
                </a:solidFill>
                <a:latin typeface="Lucida Bright" pitchFamily="18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Lucida Bright" pitchFamily="18" charset="0"/>
                <a:cs typeface="Arial" charset="0"/>
              </a:rPr>
              <a:t>Yatra</a:t>
            </a:r>
            <a:r>
              <a:rPr lang="en-US" sz="2000" dirty="0" smtClean="0">
                <a:solidFill>
                  <a:srgbClr val="000000"/>
                </a:solidFill>
                <a:latin typeface="Lucida Bright" pitchFamily="18" charset="0"/>
                <a:cs typeface="Arial" charset="0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Lucida Bright" pitchFamily="18" charset="0"/>
                <a:cs typeface="Arial" charset="0"/>
              </a:rPr>
              <a:t>Yojana</a:t>
            </a:r>
            <a:r>
              <a:rPr lang="en-US" sz="2000" dirty="0" smtClean="0">
                <a:solidFill>
                  <a:srgbClr val="000000"/>
                </a:solidFill>
                <a:latin typeface="Lucida Bright" pitchFamily="18" charset="0"/>
                <a:cs typeface="Arial" charset="0"/>
              </a:rPr>
              <a:t>.</a:t>
            </a:r>
          </a:p>
          <a:p>
            <a:pPr marL="457200" indent="-457200" algn="just" eaLnBrk="1" fontAlgn="auto" hangingPunct="1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20"/>
              <a:defRPr/>
            </a:pPr>
            <a:endParaRPr lang="en-US" sz="2000" dirty="0" smtClean="0">
              <a:solidFill>
                <a:srgbClr val="000000"/>
              </a:solidFill>
              <a:latin typeface="Lucida Bright" pitchFamily="18" charset="0"/>
              <a:cs typeface="Arial" charset="0"/>
            </a:endParaRPr>
          </a:p>
          <a:p>
            <a:pPr marL="495300" indent="-495300" algn="just" eaLnBrk="1" hangingPunct="1">
              <a:spcBef>
                <a:spcPts val="600"/>
              </a:spcBef>
              <a:spcAft>
                <a:spcPts val="1200"/>
              </a:spcAft>
              <a:buNone/>
              <a:tabLst>
                <a:tab pos="566738" algn="l"/>
              </a:tabLst>
              <a:defRPr/>
            </a:pPr>
            <a:endParaRPr lang="en-US" sz="2000" dirty="0" smtClean="0">
              <a:solidFill>
                <a:srgbClr val="000000"/>
              </a:solidFill>
              <a:latin typeface="Lucida Bright" pitchFamily="18" charset="0"/>
              <a:ea typeface="ＭＳ Ｐゴシック" pitchFamily="34" charset="-128"/>
            </a:endParaRPr>
          </a:p>
        </p:txBody>
      </p:sp>
      <p:sp>
        <p:nvSpPr>
          <p:cNvPr id="34819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594600" y="6492875"/>
            <a:ext cx="23114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4CFC12B-B56C-4F49-87F7-608F156D1A63}" type="slidenum">
              <a:rPr lang="en-US" smtClean="0">
                <a:ea typeface="MS PGothic" pitchFamily="34" charset="-128"/>
              </a:rPr>
              <a:pPr>
                <a:defRPr/>
              </a:pPr>
              <a:t>31</a:t>
            </a:fld>
            <a:endParaRPr lang="en-US" smtClean="0">
              <a:ea typeface="MS PGothic" pitchFamily="34" charset="-128"/>
            </a:endParaRPr>
          </a:p>
        </p:txBody>
      </p:sp>
      <p:grpSp>
        <p:nvGrpSpPr>
          <p:cNvPr id="34820" name="Group 7"/>
          <p:cNvGrpSpPr>
            <a:grpSpLocks/>
          </p:cNvGrpSpPr>
          <p:nvPr/>
        </p:nvGrpSpPr>
        <p:grpSpPr bwMode="auto">
          <a:xfrm>
            <a:off x="76200" y="76200"/>
            <a:ext cx="9677400" cy="6326188"/>
            <a:chOff x="76200" y="152400"/>
            <a:chExt cx="9677400" cy="6326188"/>
          </a:xfrm>
        </p:grpSpPr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>
              <a:off x="76200" y="152400"/>
              <a:ext cx="96774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>
              <a:off x="76200" y="304800"/>
              <a:ext cx="95250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2" name="Straight Connector 11"/>
            <p:cNvCxnSpPr>
              <a:cxnSpLocks noChangeShapeType="1"/>
            </p:cNvCxnSpPr>
            <p:nvPr/>
          </p:nvCxnSpPr>
          <p:spPr bwMode="auto">
            <a:xfrm rot="5400000">
              <a:off x="6515101" y="3390900"/>
              <a:ext cx="6172200" cy="3175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3" name="Straight Connector 12"/>
            <p:cNvCxnSpPr>
              <a:cxnSpLocks noChangeShapeType="1"/>
            </p:cNvCxnSpPr>
            <p:nvPr/>
          </p:nvCxnSpPr>
          <p:spPr bwMode="auto">
            <a:xfrm rot="5400000">
              <a:off x="6590507" y="3315494"/>
              <a:ext cx="6324600" cy="158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7450" y="228600"/>
            <a:ext cx="9523750" cy="6858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495300" indent="-495300">
              <a:lnSpc>
                <a:spcPct val="80000"/>
              </a:lnSpc>
              <a:spcBef>
                <a:spcPts val="300"/>
              </a:spcBef>
              <a:spcAft>
                <a:spcPts val="1200"/>
              </a:spcAft>
              <a:buFont typeface="Arial" pitchFamily="34" charset="0"/>
              <a:buNone/>
              <a:tabLst>
                <a:tab pos="566738" algn="l"/>
              </a:tabLst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  <a:ea typeface="ＭＳ Ｐゴシック" pitchFamily="34" charset="-128"/>
                <a:cs typeface="+mn-cs"/>
              </a:rPr>
              <a:t>FUTURE ROAD MAP FOR HIGHER FOOD GRAIN PRODUCTION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83630" y="990600"/>
            <a:ext cx="9296400" cy="5867400"/>
          </a:xfr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95300" indent="-495300" eaLnBrk="1" hangingPunct="1">
              <a:spcBef>
                <a:spcPct val="0"/>
              </a:spcBef>
              <a:spcAft>
                <a:spcPts val="600"/>
              </a:spcAft>
              <a:buFont typeface="+mj-lt"/>
              <a:buAutoNum type="arabicPeriod" startAt="26"/>
              <a:tabLst>
                <a:tab pos="566738" algn="l"/>
              </a:tabLst>
              <a:defRPr/>
            </a:pPr>
            <a:r>
              <a:rPr lang="en-US" sz="2000" b="1" dirty="0" smtClean="0">
                <a:solidFill>
                  <a:srgbClr val="000000"/>
                </a:solidFill>
                <a:latin typeface="Lucida Bright" pitchFamily="18" charset="0"/>
                <a:cs typeface="Arial" charset="0"/>
              </a:rPr>
              <a:t>e-</a:t>
            </a:r>
            <a:r>
              <a:rPr lang="en-US" sz="2000" b="1" dirty="0" err="1" smtClean="0">
                <a:solidFill>
                  <a:srgbClr val="000000"/>
                </a:solidFill>
                <a:latin typeface="Lucida Bright" pitchFamily="18" charset="0"/>
                <a:cs typeface="Arial" charset="0"/>
              </a:rPr>
              <a:t>Kisan</a:t>
            </a:r>
            <a:r>
              <a:rPr lang="en-US" sz="2000" b="1" dirty="0" smtClean="0">
                <a:solidFill>
                  <a:srgbClr val="000000"/>
                </a:solidFill>
                <a:latin typeface="Lucida Bright" pitchFamily="18" charset="0"/>
                <a:cs typeface="Arial" charset="0"/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  <a:latin typeface="Lucida Bright" pitchFamily="18" charset="0"/>
                <a:cs typeface="Arial" charset="0"/>
              </a:rPr>
              <a:t>sarthi</a:t>
            </a:r>
            <a:r>
              <a:rPr lang="en-US" sz="2000" b="1" dirty="0" smtClean="0">
                <a:solidFill>
                  <a:srgbClr val="000000"/>
                </a:solidFill>
                <a:latin typeface="Lucida Bright" pitchFamily="18" charset="0"/>
                <a:cs typeface="Arial" charset="0"/>
              </a:rPr>
              <a:t> mobile application </a:t>
            </a:r>
            <a:r>
              <a:rPr lang="en-US" sz="2000" dirty="0" smtClean="0">
                <a:solidFill>
                  <a:srgbClr val="000000"/>
                </a:solidFill>
                <a:latin typeface="Lucida Bright" pitchFamily="18" charset="0"/>
                <a:cs typeface="Arial" charset="0"/>
              </a:rPr>
              <a:t>and call centers has been started on Pilot basis to provide farm implements/Machineries on one click. This scheme will be launched for whole state from 1 April 2017.</a:t>
            </a:r>
            <a:endParaRPr lang="en-US" sz="2000" dirty="0" smtClean="0">
              <a:solidFill>
                <a:srgbClr val="000000"/>
              </a:solidFill>
              <a:latin typeface="Lucida Bright" pitchFamily="18" charset="0"/>
              <a:ea typeface="ＭＳ Ｐゴシック" pitchFamily="34" charset="-128"/>
            </a:endParaRPr>
          </a:p>
          <a:p>
            <a:pPr marL="495300" indent="-495300" eaLnBrk="1" hangingPunct="1">
              <a:spcBef>
                <a:spcPct val="0"/>
              </a:spcBef>
              <a:spcAft>
                <a:spcPts val="600"/>
              </a:spcAft>
              <a:buFont typeface="+mj-lt"/>
              <a:buAutoNum type="arabicPeriod" startAt="26"/>
              <a:tabLst>
                <a:tab pos="566738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  <a:latin typeface="Lucida Bright" pitchFamily="18" charset="0"/>
                <a:ea typeface="ＭＳ Ｐゴシック" pitchFamily="34" charset="-128"/>
              </a:rPr>
              <a:t>All </a:t>
            </a:r>
            <a:r>
              <a:rPr lang="en-US" sz="2000" dirty="0" err="1" smtClean="0">
                <a:solidFill>
                  <a:srgbClr val="000000"/>
                </a:solidFill>
                <a:latin typeface="Lucida Bright" pitchFamily="18" charset="0"/>
                <a:ea typeface="ＭＳ Ｐゴシック" pitchFamily="34" charset="-128"/>
              </a:rPr>
              <a:t>mandies</a:t>
            </a:r>
            <a:r>
              <a:rPr lang="en-US" sz="2000" dirty="0" smtClean="0">
                <a:solidFill>
                  <a:srgbClr val="000000"/>
                </a:solidFill>
                <a:latin typeface="Lucida Bright" pitchFamily="18" charset="0"/>
                <a:ea typeface="ＭＳ Ｐゴシック" pitchFamily="34" charset="-128"/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  <a:latin typeface="Lucida Bright" pitchFamily="18" charset="0"/>
                <a:ea typeface="ＭＳ Ｐゴシック" pitchFamily="34" charset="-128"/>
              </a:rPr>
              <a:t>ofthe</a:t>
            </a:r>
            <a:r>
              <a:rPr lang="en-US" sz="2000" dirty="0" smtClean="0">
                <a:solidFill>
                  <a:srgbClr val="000000"/>
                </a:solidFill>
                <a:latin typeface="Lucida Bright" pitchFamily="18" charset="0"/>
                <a:ea typeface="ＭＳ Ｐゴシック" pitchFamily="34" charset="-128"/>
              </a:rPr>
              <a:t> state will </a:t>
            </a:r>
            <a:r>
              <a:rPr lang="en-US" sz="2000" dirty="0" smtClean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be covered under National Agriculture Market (NAM) Scheme of </a:t>
            </a:r>
            <a:r>
              <a:rPr lang="en-US" sz="2000" dirty="0" err="1" smtClean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GoI</a:t>
            </a:r>
            <a:r>
              <a:rPr lang="en-US" sz="2000" dirty="0" smtClean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.</a:t>
            </a:r>
          </a:p>
          <a:p>
            <a:pPr marL="495300" indent="-495300" algn="just" eaLnBrk="1" hangingPunct="1">
              <a:spcBef>
                <a:spcPct val="0"/>
              </a:spcBef>
              <a:spcAft>
                <a:spcPts val="600"/>
              </a:spcAft>
              <a:buFont typeface="+mj-lt"/>
              <a:buAutoNum type="arabicPeriod" startAt="26"/>
              <a:tabLst>
                <a:tab pos="566738" algn="l"/>
              </a:tabLst>
              <a:defRPr/>
            </a:pPr>
            <a:r>
              <a:rPr lang="en-US" sz="2000" b="1" dirty="0" smtClean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Every </a:t>
            </a:r>
            <a:r>
              <a:rPr lang="en-US" sz="2000" b="1" dirty="0" err="1" smtClean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mandi</a:t>
            </a:r>
            <a:r>
              <a:rPr lang="en-US" sz="2000" b="1" dirty="0" smtClean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 in the state will have vegetable and fruit </a:t>
            </a:r>
            <a:r>
              <a:rPr lang="en-US" sz="2000" b="1" dirty="0" err="1" smtClean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mandies</a:t>
            </a:r>
            <a:r>
              <a:rPr lang="en-US" sz="2000" dirty="0" smtClean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 as well. This will include platforms, model rates information of other </a:t>
            </a:r>
            <a:r>
              <a:rPr lang="en-US" sz="2000" dirty="0" err="1" smtClean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mandies</a:t>
            </a:r>
            <a:r>
              <a:rPr lang="en-US" sz="2000" dirty="0" smtClean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 of the country, color </a:t>
            </a:r>
            <a:r>
              <a:rPr lang="en-US" sz="2000" dirty="0" err="1" smtClean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sortex</a:t>
            </a:r>
            <a:r>
              <a:rPr lang="en-US" sz="2000" dirty="0" smtClean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 plants, cleaner, grader, cold chambers etc.</a:t>
            </a:r>
          </a:p>
          <a:p>
            <a:pPr marL="495300" indent="-495300" algn="just" eaLnBrk="1" hangingPunct="1">
              <a:spcBef>
                <a:spcPct val="0"/>
              </a:spcBef>
              <a:spcAft>
                <a:spcPts val="600"/>
              </a:spcAft>
              <a:buFont typeface="+mj-lt"/>
              <a:buAutoNum type="arabicPeriod" startAt="26"/>
              <a:tabLst>
                <a:tab pos="566738" algn="l"/>
              </a:tabLst>
              <a:defRPr/>
            </a:pPr>
            <a:r>
              <a:rPr lang="en-US" sz="2000" dirty="0" smtClean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Roadmap for doubling farmers income has been prepared in the state. All 51 districts have also prepared the roadmap which is being intensively monitored at the State and District level.</a:t>
            </a:r>
          </a:p>
          <a:p>
            <a:pPr marL="495300" indent="-495300" algn="just" eaLnBrk="1" hangingPunct="1">
              <a:spcBef>
                <a:spcPct val="0"/>
              </a:spcBef>
              <a:spcAft>
                <a:spcPts val="600"/>
              </a:spcAft>
              <a:buFont typeface="+mj-lt"/>
              <a:buAutoNum type="arabicPeriod" startAt="26"/>
              <a:tabLst>
                <a:tab pos="566738" algn="l"/>
              </a:tabLst>
              <a:defRPr/>
            </a:pPr>
            <a:r>
              <a:rPr lang="en-US" altLang="ja-JP" sz="2000" dirty="0" smtClean="0">
                <a:solidFill>
                  <a:schemeClr val="tx1"/>
                </a:solidFill>
                <a:latin typeface="Lucida Bright" pitchFamily="18" charset="0"/>
              </a:rPr>
              <a:t>Area under horticulture crop will be increased from 15 </a:t>
            </a:r>
            <a:r>
              <a:rPr lang="en-US" altLang="ja-JP" sz="2000" dirty="0" err="1" smtClean="0">
                <a:solidFill>
                  <a:schemeClr val="tx1"/>
                </a:solidFill>
                <a:latin typeface="Lucida Bright" pitchFamily="18" charset="0"/>
              </a:rPr>
              <a:t>Lakh</a:t>
            </a:r>
            <a:r>
              <a:rPr lang="en-US" altLang="ja-JP" sz="2000" dirty="0" smtClean="0">
                <a:solidFill>
                  <a:schemeClr val="tx1"/>
                </a:solidFill>
                <a:latin typeface="Lucida Bright" pitchFamily="18" charset="0"/>
              </a:rPr>
              <a:t> ha to 22.50 </a:t>
            </a:r>
            <a:r>
              <a:rPr lang="en-US" altLang="ja-JP" sz="2000" dirty="0" err="1" smtClean="0">
                <a:solidFill>
                  <a:schemeClr val="tx1"/>
                </a:solidFill>
                <a:latin typeface="Lucida Bright" pitchFamily="18" charset="0"/>
              </a:rPr>
              <a:t>Lakh</a:t>
            </a:r>
            <a:r>
              <a:rPr lang="en-US" altLang="ja-JP" sz="2000" dirty="0" smtClean="0">
                <a:solidFill>
                  <a:schemeClr val="tx1"/>
                </a:solidFill>
                <a:latin typeface="Lucida Bright" pitchFamily="18" charset="0"/>
              </a:rPr>
              <a:t> ha. Horticulture areas will be developed own cluster approach value addition micro industries at Gram </a:t>
            </a:r>
            <a:r>
              <a:rPr lang="en-US" altLang="ja-JP" sz="2000" dirty="0" err="1" smtClean="0">
                <a:solidFill>
                  <a:schemeClr val="tx1"/>
                </a:solidFill>
                <a:latin typeface="Lucida Bright" pitchFamily="18" charset="0"/>
              </a:rPr>
              <a:t>Panchayat</a:t>
            </a:r>
            <a:r>
              <a:rPr lang="en-US" altLang="ja-JP" sz="2000" dirty="0" smtClean="0">
                <a:solidFill>
                  <a:schemeClr val="tx1"/>
                </a:solidFill>
                <a:latin typeface="Lucida Bright" pitchFamily="18" charset="0"/>
              </a:rPr>
              <a:t> level and food processing industries will be developed throughout the state.</a:t>
            </a:r>
          </a:p>
        </p:txBody>
      </p:sp>
      <p:sp>
        <p:nvSpPr>
          <p:cNvPr id="34819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594600" y="6492875"/>
            <a:ext cx="23114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4CFC12B-B56C-4F49-87F7-608F156D1A63}" type="slidenum">
              <a:rPr lang="en-US" smtClean="0">
                <a:ea typeface="MS PGothic" pitchFamily="34" charset="-128"/>
              </a:rPr>
              <a:pPr>
                <a:defRPr/>
              </a:pPr>
              <a:t>32</a:t>
            </a:fld>
            <a:endParaRPr lang="en-US" smtClean="0">
              <a:ea typeface="MS PGothic" pitchFamily="34" charset="-128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6200" y="76200"/>
            <a:ext cx="9677400" cy="6326188"/>
            <a:chOff x="76200" y="152400"/>
            <a:chExt cx="9677400" cy="6326188"/>
          </a:xfrm>
        </p:grpSpPr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>
              <a:off x="76200" y="152400"/>
              <a:ext cx="96774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>
              <a:off x="76200" y="304800"/>
              <a:ext cx="95250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2" name="Straight Connector 11"/>
            <p:cNvCxnSpPr>
              <a:cxnSpLocks noChangeShapeType="1"/>
            </p:cNvCxnSpPr>
            <p:nvPr/>
          </p:nvCxnSpPr>
          <p:spPr bwMode="auto">
            <a:xfrm rot="5400000">
              <a:off x="6515101" y="3390900"/>
              <a:ext cx="6172200" cy="3175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3" name="Straight Connector 12"/>
            <p:cNvCxnSpPr>
              <a:cxnSpLocks noChangeShapeType="1"/>
            </p:cNvCxnSpPr>
            <p:nvPr/>
          </p:nvCxnSpPr>
          <p:spPr bwMode="auto">
            <a:xfrm rot="5400000">
              <a:off x="6590507" y="3315494"/>
              <a:ext cx="6324600" cy="158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00" y="261080"/>
            <a:ext cx="9525000" cy="6858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495300" indent="-495300">
              <a:lnSpc>
                <a:spcPct val="80000"/>
              </a:lnSpc>
              <a:spcBef>
                <a:spcPts val="300"/>
              </a:spcBef>
              <a:spcAft>
                <a:spcPts val="1200"/>
              </a:spcAft>
              <a:buFont typeface="Arial" pitchFamily="34" charset="0"/>
              <a:buNone/>
              <a:tabLst>
                <a:tab pos="566738" algn="l"/>
              </a:tabLst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  <a:ea typeface="ＭＳ Ｐゴシック" pitchFamily="34" charset="-128"/>
                <a:cs typeface="+mn-cs"/>
              </a:rPr>
              <a:t>FUTURE ROAD MAP FOR HIGHER FOOD GRAIN PRODUCTION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83630" y="1143000"/>
            <a:ext cx="9296400" cy="5410200"/>
          </a:xfr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95300" indent="-495300" algn="just" eaLnBrk="1" hangingPunct="1">
              <a:spcBef>
                <a:spcPct val="0"/>
              </a:spcBef>
              <a:spcAft>
                <a:spcPts val="1200"/>
              </a:spcAft>
              <a:buFont typeface="+mj-lt"/>
              <a:buAutoNum type="arabicPeriod" startAt="31"/>
              <a:tabLst>
                <a:tab pos="566738" algn="l"/>
              </a:tabLst>
              <a:defRPr/>
            </a:pPr>
            <a:r>
              <a:rPr lang="en-US" sz="2000" dirty="0" smtClean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Milk production will be increased from 12.14 Million </a:t>
            </a:r>
            <a:r>
              <a:rPr lang="en-US" sz="2000" dirty="0" err="1" smtClean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tonnes</a:t>
            </a:r>
            <a:r>
              <a:rPr lang="en-US" sz="2000" dirty="0" smtClean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 to 18.68 Million </a:t>
            </a:r>
            <a:r>
              <a:rPr lang="en-US" sz="2000" dirty="0" err="1" smtClean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tonnes</a:t>
            </a:r>
            <a:r>
              <a:rPr lang="en-US" sz="2000" dirty="0" smtClean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 between the year 2016-17 to 2021-22.</a:t>
            </a:r>
          </a:p>
          <a:p>
            <a:pPr marL="495300" indent="-495300" algn="just" eaLnBrk="1" hangingPunct="1">
              <a:spcBef>
                <a:spcPct val="0"/>
              </a:spcBef>
              <a:spcAft>
                <a:spcPts val="1200"/>
              </a:spcAft>
              <a:buFont typeface="+mj-lt"/>
              <a:buAutoNum type="arabicPeriod" startAt="31"/>
              <a:tabLst>
                <a:tab pos="566738" algn="l"/>
              </a:tabLst>
              <a:defRPr/>
            </a:pPr>
            <a:r>
              <a:rPr lang="en-US" sz="2000" dirty="0" smtClean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Fisheries development, Sericulture, </a:t>
            </a:r>
            <a:r>
              <a:rPr lang="en-US" sz="2000" dirty="0" err="1" smtClean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Lakh</a:t>
            </a:r>
            <a:r>
              <a:rPr lang="en-US" sz="2000" dirty="0" smtClean="0">
                <a:solidFill>
                  <a:schemeClr val="tx1"/>
                </a:solidFill>
                <a:latin typeface="Lucida Bright" pitchFamily="18" charset="0"/>
                <a:ea typeface="ＭＳ Ｐゴシック" pitchFamily="34" charset="-128"/>
              </a:rPr>
              <a:t> production, honey production etc will be taken holistically and extensively with farm activities .</a:t>
            </a:r>
            <a:endParaRPr lang="en-US" sz="2000" dirty="0" smtClean="0">
              <a:solidFill>
                <a:srgbClr val="FF0000"/>
              </a:solidFill>
              <a:latin typeface="Lucida Bright" pitchFamily="18" charset="0"/>
              <a:ea typeface="ＭＳ Ｐゴシック" pitchFamily="34" charset="-128"/>
            </a:endParaRPr>
          </a:p>
        </p:txBody>
      </p:sp>
      <p:sp>
        <p:nvSpPr>
          <p:cNvPr id="34819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594600" y="6492875"/>
            <a:ext cx="23114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04CFC12B-B56C-4F49-87F7-608F156D1A63}" type="slidenum">
              <a:rPr lang="en-US" smtClean="0">
                <a:ea typeface="MS PGothic" pitchFamily="34" charset="-128"/>
              </a:rPr>
              <a:pPr>
                <a:defRPr/>
              </a:pPr>
              <a:t>33</a:t>
            </a:fld>
            <a:endParaRPr lang="en-US" smtClean="0">
              <a:ea typeface="MS PGothic" pitchFamily="34" charset="-128"/>
            </a:endParaRPr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6200" y="76200"/>
            <a:ext cx="9677400" cy="6326188"/>
            <a:chOff x="76200" y="152400"/>
            <a:chExt cx="9677400" cy="6326188"/>
          </a:xfrm>
        </p:grpSpPr>
        <p:cxnSp>
          <p:nvCxnSpPr>
            <p:cNvPr id="10" name="Straight Connector 9"/>
            <p:cNvCxnSpPr>
              <a:cxnSpLocks noChangeShapeType="1"/>
            </p:cNvCxnSpPr>
            <p:nvPr/>
          </p:nvCxnSpPr>
          <p:spPr bwMode="auto">
            <a:xfrm>
              <a:off x="76200" y="152400"/>
              <a:ext cx="96774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1" name="Straight Connector 10"/>
            <p:cNvCxnSpPr>
              <a:cxnSpLocks noChangeShapeType="1"/>
            </p:cNvCxnSpPr>
            <p:nvPr/>
          </p:nvCxnSpPr>
          <p:spPr bwMode="auto">
            <a:xfrm>
              <a:off x="76200" y="304800"/>
              <a:ext cx="95250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2" name="Straight Connector 11"/>
            <p:cNvCxnSpPr>
              <a:cxnSpLocks noChangeShapeType="1"/>
            </p:cNvCxnSpPr>
            <p:nvPr/>
          </p:nvCxnSpPr>
          <p:spPr bwMode="auto">
            <a:xfrm rot="5400000">
              <a:off x="6515101" y="3390900"/>
              <a:ext cx="6172200" cy="3175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3" name="Straight Connector 12"/>
            <p:cNvCxnSpPr>
              <a:cxnSpLocks noChangeShapeType="1"/>
            </p:cNvCxnSpPr>
            <p:nvPr/>
          </p:nvCxnSpPr>
          <p:spPr bwMode="auto">
            <a:xfrm rot="5400000">
              <a:off x="6590507" y="3315494"/>
              <a:ext cx="6324600" cy="158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00" y="261080"/>
            <a:ext cx="9525000" cy="685800"/>
          </a:xfrm>
          <a:prstGeom prst="rect">
            <a:avLst/>
          </a:prstGeom>
          <a:solidFill>
            <a:srgbClr val="006600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marL="495300" indent="-495300">
              <a:lnSpc>
                <a:spcPct val="80000"/>
              </a:lnSpc>
              <a:spcBef>
                <a:spcPts val="300"/>
              </a:spcBef>
              <a:spcAft>
                <a:spcPts val="1200"/>
              </a:spcAft>
              <a:buFont typeface="Arial" pitchFamily="34" charset="0"/>
              <a:buNone/>
              <a:tabLst>
                <a:tab pos="566738" algn="l"/>
              </a:tabLst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  <a:ea typeface="ＭＳ Ｐゴシック" pitchFamily="34" charset="-128"/>
                <a:cs typeface="+mn-cs"/>
              </a:rPr>
              <a:t>FUTURE ROAD MAP FOR HIGHER FOOD GRAIN PRODUCTION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67000" y="3200400"/>
            <a:ext cx="4267200" cy="990600"/>
          </a:xfrm>
          <a:prstGeom prst="rect">
            <a:avLst/>
          </a:prstGeom>
          <a:solidFill>
            <a:srgbClr val="E46C0A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35843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23E2BA7-BAD0-4686-A051-44B501E14FF4}" type="slidenum">
              <a:rPr lang="en-US" smtClean="0">
                <a:ea typeface="MS PGothic" pitchFamily="34" charset="-128"/>
              </a:rPr>
              <a:pPr>
                <a:defRPr/>
              </a:pPr>
              <a:t>34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35844" name="AutoShape 7" descr="https://upload.wikimedia.org/wikipedia/commons/thumb/1/1b/Facebook_icon.svg/2000px-Facebook_icon.svg.pn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hi-IN">
              <a:cs typeface="Mangal" pitchFamily="18" charset="0"/>
            </a:endParaRPr>
          </a:p>
        </p:txBody>
      </p:sp>
      <p:pic>
        <p:nvPicPr>
          <p:cNvPr id="35845" name="Picture 15" descr="C:\Users\user\Downloads\imagesPANFORF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743200"/>
            <a:ext cx="2514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17" descr="C:\Users\user\Downloads\DSC0268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4572000"/>
            <a:ext cx="2693988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47" name="Group 9"/>
          <p:cNvGrpSpPr>
            <a:grpSpLocks/>
          </p:cNvGrpSpPr>
          <p:nvPr/>
        </p:nvGrpSpPr>
        <p:grpSpPr bwMode="auto">
          <a:xfrm>
            <a:off x="76200" y="76200"/>
            <a:ext cx="9677400" cy="6326188"/>
            <a:chOff x="76200" y="152400"/>
            <a:chExt cx="9677400" cy="6326188"/>
          </a:xfrm>
        </p:grpSpPr>
        <p:cxnSp>
          <p:nvCxnSpPr>
            <p:cNvPr id="12" name="Straight Connector 11"/>
            <p:cNvCxnSpPr>
              <a:cxnSpLocks noChangeShapeType="1"/>
            </p:cNvCxnSpPr>
            <p:nvPr/>
          </p:nvCxnSpPr>
          <p:spPr bwMode="auto">
            <a:xfrm>
              <a:off x="76200" y="152400"/>
              <a:ext cx="96774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3" name="Straight Connector 12"/>
            <p:cNvCxnSpPr>
              <a:cxnSpLocks noChangeShapeType="1"/>
            </p:cNvCxnSpPr>
            <p:nvPr/>
          </p:nvCxnSpPr>
          <p:spPr bwMode="auto">
            <a:xfrm>
              <a:off x="76200" y="304800"/>
              <a:ext cx="95250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4" name="Straight Connector 13"/>
            <p:cNvCxnSpPr>
              <a:cxnSpLocks noChangeShapeType="1"/>
            </p:cNvCxnSpPr>
            <p:nvPr/>
          </p:nvCxnSpPr>
          <p:spPr bwMode="auto">
            <a:xfrm rot="5400000">
              <a:off x="6515101" y="3390900"/>
              <a:ext cx="6172200" cy="3175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5" name="Straight Connector 14"/>
            <p:cNvCxnSpPr>
              <a:cxnSpLocks noChangeShapeType="1"/>
            </p:cNvCxnSpPr>
            <p:nvPr/>
          </p:nvCxnSpPr>
          <p:spPr bwMode="auto">
            <a:xfrm rot="5400000">
              <a:off x="6590507" y="3315494"/>
              <a:ext cx="6324600" cy="158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</p:grpSp>
      <p:pic>
        <p:nvPicPr>
          <p:cNvPr id="35848" name="Picture 3" descr="E:\atma gb meeting\Innovation\SWI in Wheat\DSC010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2819400"/>
            <a:ext cx="2514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2514600" y="3276600"/>
            <a:ext cx="426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03525" lvl="4" indent="-2681288" algn="ctr">
              <a:spcBef>
                <a:spcPct val="20000"/>
              </a:spcBef>
              <a:defRPr/>
            </a:pPr>
            <a:r>
              <a:rPr lang="en-US" sz="4400" b="1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Bright" pitchFamily="18" charset="0"/>
                <a:ea typeface="ＭＳ Ｐゴシック" pitchFamily="34" charset="-128"/>
                <a:cs typeface="+mn-cs"/>
              </a:rPr>
              <a:t>THANK YOU!</a:t>
            </a:r>
          </a:p>
        </p:txBody>
      </p:sp>
      <p:pic>
        <p:nvPicPr>
          <p:cNvPr id="35850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609600"/>
            <a:ext cx="2514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177800" y="1625600"/>
          <a:ext cx="9283700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99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467600" y="6492875"/>
            <a:ext cx="23114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8492179A-EC4A-4C09-A600-CE1200951F7B}" type="slidenum">
              <a:rPr lang="en-US" smtClean="0">
                <a:ea typeface="MS PGothic" pitchFamily="34" charset="-128"/>
              </a:rPr>
              <a:pPr>
                <a:defRPr/>
              </a:pPr>
              <a:t>4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76200" y="304800"/>
            <a:ext cx="9525000" cy="861774"/>
          </a:xfrm>
          <a:prstGeom prst="rect">
            <a:avLst/>
          </a:prstGeom>
          <a:solidFill>
            <a:srgbClr val="E46C0A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  <a:ea typeface="ＭＳ Ｐゴシック" pitchFamily="34" charset="-128"/>
                <a:cs typeface="Times New Roman" pitchFamily="18" charset="0"/>
              </a:rPr>
              <a:t>Production</a:t>
            </a:r>
            <a:r>
              <a:rPr lang="en-US" sz="32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  <a:ea typeface="ＭＳ Ｐゴシック" pitchFamily="34" charset="-128"/>
                <a:cs typeface="Times New Roman" pitchFamily="18" charset="0"/>
              </a:rPr>
              <a:t> - Rice</a:t>
            </a:r>
          </a:p>
          <a:p>
            <a:pPr algn="r"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  <a:ea typeface="ＭＳ Ｐゴシック" pitchFamily="34" charset="-128"/>
                <a:cs typeface="Times New Roman" pitchFamily="18" charset="0"/>
              </a:rPr>
              <a:t> Unit - </a:t>
            </a:r>
            <a:r>
              <a:rPr lang="en-US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  <a:ea typeface="ＭＳ Ｐゴシック" pitchFamily="34" charset="-128"/>
                <a:cs typeface="Times New Roman" pitchFamily="18" charset="0"/>
              </a:rPr>
              <a:t>Lakh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  <a:ea typeface="ＭＳ Ｐゴシック" pitchFamily="34" charset="-128"/>
                <a:cs typeface="Times New Roman" pitchFamily="18" charset="0"/>
              </a:rPr>
              <a:t>Tonnes</a:t>
            </a: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Bright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152400" y="6119813"/>
            <a:ext cx="56134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Times New Roman" pitchFamily="18" charset="0"/>
                <a:cs typeface="Times New Roman" pitchFamily="18" charset="0"/>
              </a:rPr>
              <a:t>Source  : Agri. Statistics Hand Book </a:t>
            </a:r>
            <a:r>
              <a:rPr lang="en-US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(GoI), 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CLR, M.P.</a:t>
            </a:r>
          </a:p>
          <a:p>
            <a:r>
              <a:rPr lang="en-US" sz="1400" b="1">
                <a:latin typeface="Times New Roman" pitchFamily="18" charset="0"/>
                <a:cs typeface="Times New Roman" pitchFamily="18" charset="0"/>
              </a:rPr>
              <a:t>Percentage Increase over previous year</a:t>
            </a:r>
          </a:p>
        </p:txBody>
      </p:sp>
      <p:grpSp>
        <p:nvGrpSpPr>
          <p:cNvPr id="4102" name="Group 10"/>
          <p:cNvGrpSpPr>
            <a:grpSpLocks/>
          </p:cNvGrpSpPr>
          <p:nvPr/>
        </p:nvGrpSpPr>
        <p:grpSpPr bwMode="auto">
          <a:xfrm>
            <a:off x="76200" y="152400"/>
            <a:ext cx="9677400" cy="6326188"/>
            <a:chOff x="76200" y="152400"/>
            <a:chExt cx="9677400" cy="6326188"/>
          </a:xfrm>
        </p:grpSpPr>
        <p:cxnSp>
          <p:nvCxnSpPr>
            <p:cNvPr id="13" name="Straight Connector 12"/>
            <p:cNvCxnSpPr>
              <a:cxnSpLocks noChangeShapeType="1"/>
            </p:cNvCxnSpPr>
            <p:nvPr/>
          </p:nvCxnSpPr>
          <p:spPr bwMode="auto">
            <a:xfrm>
              <a:off x="76200" y="152400"/>
              <a:ext cx="96774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4" name="Straight Connector 13"/>
            <p:cNvCxnSpPr>
              <a:cxnSpLocks noChangeShapeType="1"/>
            </p:cNvCxnSpPr>
            <p:nvPr/>
          </p:nvCxnSpPr>
          <p:spPr bwMode="auto">
            <a:xfrm>
              <a:off x="76200" y="304800"/>
              <a:ext cx="95250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5" name="Straight Connector 14"/>
            <p:cNvCxnSpPr>
              <a:cxnSpLocks noChangeShapeType="1"/>
            </p:cNvCxnSpPr>
            <p:nvPr/>
          </p:nvCxnSpPr>
          <p:spPr bwMode="auto">
            <a:xfrm rot="5400000">
              <a:off x="6515101" y="3390900"/>
              <a:ext cx="6172200" cy="3175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6" name="Straight Connector 15"/>
            <p:cNvCxnSpPr>
              <a:cxnSpLocks noChangeShapeType="1"/>
            </p:cNvCxnSpPr>
            <p:nvPr/>
          </p:nvCxnSpPr>
          <p:spPr bwMode="auto">
            <a:xfrm rot="5400000">
              <a:off x="6590507" y="3315494"/>
              <a:ext cx="6324600" cy="158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</p:grpSp>
      <p:sp>
        <p:nvSpPr>
          <p:cNvPr id="4103" name="TextBox 1"/>
          <p:cNvSpPr txBox="1">
            <a:spLocks noChangeArrowheads="1"/>
          </p:cNvSpPr>
          <p:nvPr/>
        </p:nvSpPr>
        <p:spPr bwMode="auto">
          <a:xfrm>
            <a:off x="4044950" y="30480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42.61%</a:t>
            </a:r>
          </a:p>
        </p:txBody>
      </p:sp>
      <p:sp>
        <p:nvSpPr>
          <p:cNvPr id="4104" name="TextBox 1"/>
          <p:cNvSpPr txBox="1">
            <a:spLocks noChangeArrowheads="1"/>
          </p:cNvSpPr>
          <p:nvPr/>
        </p:nvSpPr>
        <p:spPr bwMode="auto">
          <a:xfrm>
            <a:off x="6604000" y="25908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27.46%</a:t>
            </a:r>
          </a:p>
        </p:txBody>
      </p:sp>
      <p:sp>
        <p:nvSpPr>
          <p:cNvPr id="4105" name="TextBox 1"/>
          <p:cNvSpPr txBox="1">
            <a:spLocks noChangeArrowheads="1"/>
          </p:cNvSpPr>
          <p:nvPr/>
        </p:nvSpPr>
        <p:spPr bwMode="auto">
          <a:xfrm>
            <a:off x="7931150" y="1600200"/>
            <a:ext cx="1212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46.76% *</a:t>
            </a:r>
          </a:p>
        </p:txBody>
      </p:sp>
      <p:sp>
        <p:nvSpPr>
          <p:cNvPr id="4106" name="TextBox 1"/>
          <p:cNvSpPr txBox="1">
            <a:spLocks noChangeArrowheads="1"/>
          </p:cNvSpPr>
          <p:nvPr/>
        </p:nvSpPr>
        <p:spPr bwMode="auto">
          <a:xfrm>
            <a:off x="2641600" y="3352800"/>
            <a:ext cx="1136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25.68%</a:t>
            </a:r>
          </a:p>
        </p:txBody>
      </p:sp>
      <p:sp>
        <p:nvSpPr>
          <p:cNvPr id="4107" name="TextBox 1"/>
          <p:cNvSpPr txBox="1">
            <a:spLocks noChangeArrowheads="1"/>
          </p:cNvSpPr>
          <p:nvPr/>
        </p:nvSpPr>
        <p:spPr bwMode="auto">
          <a:xfrm>
            <a:off x="5283200" y="3048000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2.49%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58D7AE65-F65A-4D3A-8237-A52DE97E810B}" type="slidenum">
              <a:rPr lang="en-US" smtClean="0">
                <a:ea typeface="MS PGothic" pitchFamily="34" charset="-128"/>
              </a:rPr>
              <a:pPr>
                <a:defRPr/>
              </a:pPr>
              <a:t>5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3076" name="TextBox 2"/>
          <p:cNvSpPr txBox="1">
            <a:spLocks noChangeArrowheads="1"/>
          </p:cNvSpPr>
          <p:nvPr/>
        </p:nvSpPr>
        <p:spPr bwMode="auto">
          <a:xfrm>
            <a:off x="78700" y="304800"/>
            <a:ext cx="9492520" cy="800219"/>
          </a:xfrm>
          <a:prstGeom prst="rect">
            <a:avLst/>
          </a:prstGeom>
          <a:solidFill>
            <a:srgbClr val="E46C0A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  <a:ea typeface="ＭＳ Ｐゴシック" pitchFamily="34" charset="-128"/>
                <a:cs typeface="Times New Roman" pitchFamily="18" charset="0"/>
              </a:rPr>
              <a:t>Production - PULSES</a:t>
            </a:r>
          </a:p>
          <a:p>
            <a:pPr algn="r"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  <a:ea typeface="ＭＳ Ｐゴシック" pitchFamily="34" charset="-128"/>
                <a:cs typeface="Times New Roman" pitchFamily="18" charset="0"/>
              </a:rPr>
              <a:t>Unit - </a:t>
            </a:r>
            <a:r>
              <a:rPr lang="en-US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  <a:ea typeface="ＭＳ Ｐゴシック" pitchFamily="34" charset="-128"/>
                <a:cs typeface="Times New Roman" pitchFamily="18" charset="0"/>
              </a:rPr>
              <a:t>Lakh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  <a:ea typeface="ＭＳ Ｐゴシック" pitchFamily="34" charset="-128"/>
                <a:cs typeface="Times New Roman" pitchFamily="18" charset="0"/>
              </a:rPr>
              <a:t> Tones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25400" y="6096000"/>
            <a:ext cx="5613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Times New Roman" pitchFamily="18" charset="0"/>
                <a:cs typeface="Times New Roman" pitchFamily="18" charset="0"/>
              </a:rPr>
              <a:t>Source  : Agri. Statistics Hand Book </a:t>
            </a:r>
            <a:r>
              <a:rPr lang="en-US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(GoI), 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CLR, M.P.</a:t>
            </a:r>
          </a:p>
          <a:p>
            <a:r>
              <a:rPr lang="en-US" sz="1400" b="1">
                <a:latin typeface="Times New Roman" pitchFamily="18" charset="0"/>
                <a:cs typeface="Times New Roman" pitchFamily="18" charset="0"/>
              </a:rPr>
              <a:t>Percentage Increase over previous year</a:t>
            </a:r>
          </a:p>
        </p:txBody>
      </p:sp>
      <p:grpSp>
        <p:nvGrpSpPr>
          <p:cNvPr id="5125" name="Group 10"/>
          <p:cNvGrpSpPr>
            <a:grpSpLocks/>
          </p:cNvGrpSpPr>
          <p:nvPr/>
        </p:nvGrpSpPr>
        <p:grpSpPr bwMode="auto">
          <a:xfrm>
            <a:off x="76200" y="152400"/>
            <a:ext cx="9677400" cy="6326188"/>
            <a:chOff x="76200" y="152400"/>
            <a:chExt cx="9677400" cy="6326188"/>
          </a:xfrm>
        </p:grpSpPr>
        <p:cxnSp>
          <p:nvCxnSpPr>
            <p:cNvPr id="13" name="Straight Connector 12"/>
            <p:cNvCxnSpPr>
              <a:cxnSpLocks noChangeShapeType="1"/>
            </p:cNvCxnSpPr>
            <p:nvPr/>
          </p:nvCxnSpPr>
          <p:spPr bwMode="auto">
            <a:xfrm>
              <a:off x="76200" y="152400"/>
              <a:ext cx="96774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4" name="Straight Connector 13"/>
            <p:cNvCxnSpPr>
              <a:cxnSpLocks noChangeShapeType="1"/>
            </p:cNvCxnSpPr>
            <p:nvPr/>
          </p:nvCxnSpPr>
          <p:spPr bwMode="auto">
            <a:xfrm>
              <a:off x="76200" y="304800"/>
              <a:ext cx="95250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5" name="Straight Connector 14"/>
            <p:cNvCxnSpPr>
              <a:cxnSpLocks noChangeShapeType="1"/>
            </p:cNvCxnSpPr>
            <p:nvPr/>
          </p:nvCxnSpPr>
          <p:spPr bwMode="auto">
            <a:xfrm rot="5400000">
              <a:off x="6515101" y="3390900"/>
              <a:ext cx="6172200" cy="3175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6" name="Straight Connector 15"/>
            <p:cNvCxnSpPr>
              <a:cxnSpLocks noChangeShapeType="1"/>
            </p:cNvCxnSpPr>
            <p:nvPr/>
          </p:nvCxnSpPr>
          <p:spPr bwMode="auto">
            <a:xfrm rot="5400000">
              <a:off x="6590507" y="3315494"/>
              <a:ext cx="6324600" cy="158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</p:grpSp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177800" y="1625600"/>
          <a:ext cx="9283700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7" name="TextBox 1"/>
          <p:cNvSpPr txBox="1">
            <a:spLocks noChangeArrowheads="1"/>
          </p:cNvSpPr>
          <p:nvPr/>
        </p:nvSpPr>
        <p:spPr bwMode="auto">
          <a:xfrm>
            <a:off x="2724150" y="2133600"/>
            <a:ext cx="1155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22.92%</a:t>
            </a:r>
          </a:p>
        </p:txBody>
      </p:sp>
      <p:sp>
        <p:nvSpPr>
          <p:cNvPr id="5128" name="TextBox 1"/>
          <p:cNvSpPr txBox="1">
            <a:spLocks noChangeArrowheads="1"/>
          </p:cNvSpPr>
          <p:nvPr/>
        </p:nvSpPr>
        <p:spPr bwMode="auto">
          <a:xfrm>
            <a:off x="4044950" y="1676400"/>
            <a:ext cx="1155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24.12%</a:t>
            </a:r>
          </a:p>
        </p:txBody>
      </p:sp>
      <p:sp>
        <p:nvSpPr>
          <p:cNvPr id="5129" name="TextBox 1"/>
          <p:cNvSpPr txBox="1">
            <a:spLocks noChangeArrowheads="1"/>
          </p:cNvSpPr>
          <p:nvPr/>
        </p:nvSpPr>
        <p:spPr bwMode="auto">
          <a:xfrm>
            <a:off x="5316538" y="1981200"/>
            <a:ext cx="1155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-10.10%</a:t>
            </a:r>
          </a:p>
        </p:txBody>
      </p:sp>
      <p:sp>
        <p:nvSpPr>
          <p:cNvPr id="5130" name="TextBox 1"/>
          <p:cNvSpPr txBox="1">
            <a:spLocks noChangeArrowheads="1"/>
          </p:cNvSpPr>
          <p:nvPr/>
        </p:nvSpPr>
        <p:spPr bwMode="auto">
          <a:xfrm>
            <a:off x="7848600" y="1447800"/>
            <a:ext cx="152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17.11% *</a:t>
            </a:r>
          </a:p>
        </p:txBody>
      </p:sp>
      <p:sp>
        <p:nvSpPr>
          <p:cNvPr id="5131" name="TextBox 1"/>
          <p:cNvSpPr txBox="1">
            <a:spLocks noChangeArrowheads="1"/>
          </p:cNvSpPr>
          <p:nvPr/>
        </p:nvSpPr>
        <p:spPr bwMode="auto">
          <a:xfrm>
            <a:off x="6686550" y="1905000"/>
            <a:ext cx="1155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3.96%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Chart bld="series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518400" y="6492875"/>
            <a:ext cx="2311400" cy="365125"/>
          </a:xfrm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1CAE55E8-964A-4734-880E-BCF954127034}" type="slidenum">
              <a:rPr lang="en-US" smtClean="0">
                <a:ea typeface="MS PGothic" pitchFamily="34" charset="-128"/>
              </a:rPr>
              <a:pPr>
                <a:defRPr/>
              </a:pPr>
              <a:t>6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4100" name="TextBox 2"/>
          <p:cNvSpPr txBox="1">
            <a:spLocks noChangeArrowheads="1"/>
          </p:cNvSpPr>
          <p:nvPr/>
        </p:nvSpPr>
        <p:spPr bwMode="auto">
          <a:xfrm>
            <a:off x="77450" y="334780"/>
            <a:ext cx="9525000" cy="830997"/>
          </a:xfrm>
          <a:prstGeom prst="rect">
            <a:avLst/>
          </a:prstGeom>
          <a:solidFill>
            <a:srgbClr val="E46C0A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  <a:ea typeface="ＭＳ Ｐゴシック" pitchFamily="34" charset="-128"/>
                <a:cs typeface="Times New Roman" pitchFamily="18" charset="0"/>
              </a:rPr>
              <a:t>Production - Coarse Cereals</a:t>
            </a:r>
          </a:p>
          <a:p>
            <a:pPr algn="r"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  <a:ea typeface="ＭＳ Ｐゴシック" pitchFamily="34" charset="-128"/>
                <a:cs typeface="Times New Roman" pitchFamily="18" charset="0"/>
              </a:rPr>
              <a:t>					                                  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  <a:ea typeface="ＭＳ Ｐゴシック" pitchFamily="34" charset="-128"/>
                <a:cs typeface="Times New Roman" pitchFamily="18" charset="0"/>
              </a:rPr>
              <a:t>Unit - </a:t>
            </a:r>
            <a:r>
              <a:rPr lang="en-US" sz="16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  <a:ea typeface="ＭＳ Ｐゴシック" pitchFamily="34" charset="-128"/>
                <a:cs typeface="Times New Roman" pitchFamily="18" charset="0"/>
              </a:rPr>
              <a:t>Lakh</a:t>
            </a: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  <a:ea typeface="ＭＳ Ｐゴシック" pitchFamily="34" charset="-128"/>
                <a:cs typeface="Times New Roman" pitchFamily="18" charset="0"/>
              </a:rPr>
              <a:t> Tones</a:t>
            </a: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76200" y="6119813"/>
            <a:ext cx="56134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Times New Roman" pitchFamily="18" charset="0"/>
                <a:cs typeface="Times New Roman" pitchFamily="18" charset="0"/>
              </a:rPr>
              <a:t>Source  : Agri. Statistics Hand Book </a:t>
            </a:r>
            <a:r>
              <a:rPr lang="en-US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(GoI), 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CLR, M.P.</a:t>
            </a:r>
          </a:p>
          <a:p>
            <a:r>
              <a:rPr lang="en-US" sz="1400" b="1">
                <a:latin typeface="Times New Roman" pitchFamily="18" charset="0"/>
                <a:cs typeface="Times New Roman" pitchFamily="18" charset="0"/>
              </a:rPr>
              <a:t>Percentage Increase over previous year</a:t>
            </a:r>
          </a:p>
        </p:txBody>
      </p:sp>
      <p:grpSp>
        <p:nvGrpSpPr>
          <p:cNvPr id="6149" name="Group 10"/>
          <p:cNvGrpSpPr>
            <a:grpSpLocks/>
          </p:cNvGrpSpPr>
          <p:nvPr/>
        </p:nvGrpSpPr>
        <p:grpSpPr bwMode="auto">
          <a:xfrm>
            <a:off x="76200" y="152400"/>
            <a:ext cx="9677400" cy="6326188"/>
            <a:chOff x="76200" y="152400"/>
            <a:chExt cx="9677400" cy="6326188"/>
          </a:xfrm>
        </p:grpSpPr>
        <p:cxnSp>
          <p:nvCxnSpPr>
            <p:cNvPr id="13" name="Straight Connector 12"/>
            <p:cNvCxnSpPr>
              <a:cxnSpLocks noChangeShapeType="1"/>
            </p:cNvCxnSpPr>
            <p:nvPr/>
          </p:nvCxnSpPr>
          <p:spPr bwMode="auto">
            <a:xfrm>
              <a:off x="76200" y="152400"/>
              <a:ext cx="96774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4" name="Straight Connector 13"/>
            <p:cNvCxnSpPr>
              <a:cxnSpLocks noChangeShapeType="1"/>
            </p:cNvCxnSpPr>
            <p:nvPr/>
          </p:nvCxnSpPr>
          <p:spPr bwMode="auto">
            <a:xfrm>
              <a:off x="76200" y="304800"/>
              <a:ext cx="95250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5" name="Straight Connector 14"/>
            <p:cNvCxnSpPr>
              <a:cxnSpLocks noChangeShapeType="1"/>
            </p:cNvCxnSpPr>
            <p:nvPr/>
          </p:nvCxnSpPr>
          <p:spPr bwMode="auto">
            <a:xfrm rot="5400000">
              <a:off x="6515101" y="3390900"/>
              <a:ext cx="6172200" cy="3175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6" name="Straight Connector 15"/>
            <p:cNvCxnSpPr>
              <a:cxnSpLocks noChangeShapeType="1"/>
            </p:cNvCxnSpPr>
            <p:nvPr/>
          </p:nvCxnSpPr>
          <p:spPr bwMode="auto">
            <a:xfrm rot="5400000">
              <a:off x="6590507" y="3315494"/>
              <a:ext cx="6324600" cy="158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</p:grpSp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177800" y="1625600"/>
          <a:ext cx="9283700" cy="4381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51" name="TextBox 1"/>
          <p:cNvSpPr txBox="1">
            <a:spLocks noChangeArrowheads="1"/>
          </p:cNvSpPr>
          <p:nvPr/>
        </p:nvSpPr>
        <p:spPr bwMode="auto">
          <a:xfrm>
            <a:off x="2724150" y="2971800"/>
            <a:ext cx="1155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13.84%</a:t>
            </a:r>
          </a:p>
        </p:txBody>
      </p:sp>
      <p:sp>
        <p:nvSpPr>
          <p:cNvPr id="6152" name="TextBox 1"/>
          <p:cNvSpPr txBox="1">
            <a:spLocks noChangeArrowheads="1"/>
          </p:cNvSpPr>
          <p:nvPr/>
        </p:nvSpPr>
        <p:spPr bwMode="auto">
          <a:xfrm>
            <a:off x="3962400" y="28956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6.08%</a:t>
            </a:r>
          </a:p>
        </p:txBody>
      </p:sp>
      <p:sp>
        <p:nvSpPr>
          <p:cNvPr id="6153" name="TextBox 1"/>
          <p:cNvSpPr txBox="1">
            <a:spLocks noChangeArrowheads="1"/>
          </p:cNvSpPr>
          <p:nvPr/>
        </p:nvSpPr>
        <p:spPr bwMode="auto">
          <a:xfrm>
            <a:off x="6505575" y="2514600"/>
            <a:ext cx="1263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22.66%</a:t>
            </a:r>
          </a:p>
        </p:txBody>
      </p:sp>
      <p:sp>
        <p:nvSpPr>
          <p:cNvPr id="6154" name="TextBox 1"/>
          <p:cNvSpPr txBox="1">
            <a:spLocks noChangeArrowheads="1"/>
          </p:cNvSpPr>
          <p:nvPr/>
        </p:nvSpPr>
        <p:spPr bwMode="auto">
          <a:xfrm>
            <a:off x="7766050" y="1524000"/>
            <a:ext cx="14795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45.96% *</a:t>
            </a:r>
          </a:p>
        </p:txBody>
      </p:sp>
      <p:sp>
        <p:nvSpPr>
          <p:cNvPr id="6155" name="TextBox 1"/>
          <p:cNvSpPr txBox="1">
            <a:spLocks noChangeArrowheads="1"/>
          </p:cNvSpPr>
          <p:nvPr/>
        </p:nvSpPr>
        <p:spPr bwMode="auto">
          <a:xfrm>
            <a:off x="5184775" y="2895600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-2.52%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Chart bld="series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228600" y="1371600"/>
          <a:ext cx="9207500" cy="4697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315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918187CD-7EF7-49E0-AD4C-BF9CBAC16295}" type="slidenum">
              <a:rPr lang="en-US" smtClean="0">
                <a:ea typeface="MS PGothic" pitchFamily="34" charset="-128"/>
              </a:rPr>
              <a:pPr>
                <a:defRPr/>
              </a:pPr>
              <a:t>7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577850" y="5943600"/>
            <a:ext cx="5613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Times New Roman" pitchFamily="18" charset="0"/>
                <a:cs typeface="Times New Roman" pitchFamily="18" charset="0"/>
              </a:rPr>
              <a:t>Source  : Agri. Statistics Hand Book </a:t>
            </a:r>
            <a:r>
              <a:rPr lang="en-US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(GoI), 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CLR, M.P.</a:t>
            </a:r>
          </a:p>
          <a:p>
            <a:r>
              <a:rPr lang="en-US" sz="1400" b="1">
                <a:latin typeface="Times New Roman" pitchFamily="18" charset="0"/>
                <a:cs typeface="Times New Roman" pitchFamily="18" charset="0"/>
              </a:rPr>
              <a:t>Percentage Increase over previous year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6200" y="152400"/>
            <a:ext cx="9677400" cy="6326188"/>
            <a:chOff x="76200" y="152400"/>
            <a:chExt cx="9677400" cy="6326188"/>
          </a:xfrm>
        </p:grpSpPr>
        <p:cxnSp>
          <p:nvCxnSpPr>
            <p:cNvPr id="13" name="Straight Connector 12"/>
            <p:cNvCxnSpPr>
              <a:cxnSpLocks noChangeShapeType="1"/>
            </p:cNvCxnSpPr>
            <p:nvPr/>
          </p:nvCxnSpPr>
          <p:spPr bwMode="auto">
            <a:xfrm>
              <a:off x="76200" y="152400"/>
              <a:ext cx="96774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4" name="Straight Connector 13"/>
            <p:cNvCxnSpPr>
              <a:cxnSpLocks noChangeShapeType="1"/>
            </p:cNvCxnSpPr>
            <p:nvPr/>
          </p:nvCxnSpPr>
          <p:spPr bwMode="auto">
            <a:xfrm>
              <a:off x="76200" y="304800"/>
              <a:ext cx="95250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5" name="Straight Connector 14"/>
            <p:cNvCxnSpPr>
              <a:cxnSpLocks noChangeShapeType="1"/>
            </p:cNvCxnSpPr>
            <p:nvPr/>
          </p:nvCxnSpPr>
          <p:spPr bwMode="auto">
            <a:xfrm rot="5400000">
              <a:off x="6515101" y="3390900"/>
              <a:ext cx="6172200" cy="3175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6" name="Straight Connector 15"/>
            <p:cNvCxnSpPr>
              <a:cxnSpLocks noChangeShapeType="1"/>
            </p:cNvCxnSpPr>
            <p:nvPr/>
          </p:nvCxnSpPr>
          <p:spPr bwMode="auto">
            <a:xfrm rot="5400000">
              <a:off x="6590507" y="3315494"/>
              <a:ext cx="6324600" cy="158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</p:grpSp>
      <p:sp>
        <p:nvSpPr>
          <p:cNvPr id="13318" name="TextBox 1"/>
          <p:cNvSpPr txBox="1">
            <a:spLocks noChangeArrowheads="1"/>
          </p:cNvSpPr>
          <p:nvPr/>
        </p:nvSpPr>
        <p:spPr bwMode="auto">
          <a:xfrm>
            <a:off x="7922300" y="16002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17.62% *</a:t>
            </a: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74950" y="319790"/>
            <a:ext cx="9525000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  <a:ea typeface="ＭＳ Ｐゴシック" pitchFamily="34" charset="-128"/>
                <a:cs typeface="Times New Roman" pitchFamily="18" charset="0"/>
              </a:rPr>
              <a:t>Productivity – All Food Grains</a:t>
            </a:r>
          </a:p>
          <a:p>
            <a:pPr algn="r">
              <a:defRPr/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  <a:ea typeface="ＭＳ Ｐゴシック" pitchFamily="34" charset="-128"/>
                <a:cs typeface="Times New Roman" pitchFamily="18" charset="0"/>
              </a:rPr>
              <a:t>Unit - Kg/Ha</a:t>
            </a:r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Bright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3320" name="TextBox 1"/>
          <p:cNvSpPr txBox="1">
            <a:spLocks noChangeArrowheads="1"/>
          </p:cNvSpPr>
          <p:nvPr/>
        </p:nvSpPr>
        <p:spPr bwMode="auto">
          <a:xfrm>
            <a:off x="2708950" y="25146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29.95%</a:t>
            </a:r>
          </a:p>
        </p:txBody>
      </p:sp>
      <p:sp>
        <p:nvSpPr>
          <p:cNvPr id="13321" name="TextBox 1"/>
          <p:cNvSpPr txBox="1">
            <a:spLocks noChangeArrowheads="1"/>
          </p:cNvSpPr>
          <p:nvPr/>
        </p:nvSpPr>
        <p:spPr bwMode="auto">
          <a:xfrm>
            <a:off x="4029750" y="22860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10.99%</a:t>
            </a:r>
          </a:p>
        </p:txBody>
      </p:sp>
      <p:sp>
        <p:nvSpPr>
          <p:cNvPr id="13322" name="TextBox 1"/>
          <p:cNvSpPr txBox="1">
            <a:spLocks noChangeArrowheads="1"/>
          </p:cNvSpPr>
          <p:nvPr/>
        </p:nvSpPr>
        <p:spPr bwMode="auto">
          <a:xfrm>
            <a:off x="5350550" y="23622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-4.36%</a:t>
            </a:r>
          </a:p>
        </p:txBody>
      </p:sp>
      <p:sp>
        <p:nvSpPr>
          <p:cNvPr id="13323" name="TextBox 1"/>
          <p:cNvSpPr txBox="1">
            <a:spLocks noChangeArrowheads="1"/>
          </p:cNvSpPr>
          <p:nvPr/>
        </p:nvSpPr>
        <p:spPr bwMode="auto">
          <a:xfrm>
            <a:off x="6588800" y="20574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15.78%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228600" y="1295400"/>
          <a:ext cx="9207500" cy="4697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19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A6FC420D-966C-4ABD-9D5D-C517DD911EF6}" type="slidenum">
              <a:rPr lang="en-US" smtClean="0">
                <a:ea typeface="MS PGothic" pitchFamily="34" charset="-128"/>
              </a:rPr>
              <a:pPr>
                <a:defRPr/>
              </a:pPr>
              <a:t>8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9220" name="TextBox 4"/>
          <p:cNvSpPr txBox="1">
            <a:spLocks noChangeArrowheads="1"/>
          </p:cNvSpPr>
          <p:nvPr/>
        </p:nvSpPr>
        <p:spPr bwMode="auto">
          <a:xfrm>
            <a:off x="577850" y="5943600"/>
            <a:ext cx="5613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Times New Roman" pitchFamily="18" charset="0"/>
                <a:cs typeface="Times New Roman" pitchFamily="18" charset="0"/>
              </a:rPr>
              <a:t>Source  : Agri. Statistics Hand Book </a:t>
            </a:r>
            <a:r>
              <a:rPr lang="en-US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(GoI), 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CLR, M.P.</a:t>
            </a:r>
          </a:p>
          <a:p>
            <a:r>
              <a:rPr lang="en-US" sz="1400" b="1">
                <a:latin typeface="Times New Roman" pitchFamily="18" charset="0"/>
                <a:cs typeface="Times New Roman" pitchFamily="18" charset="0"/>
              </a:rPr>
              <a:t>Percentage Increase over previous year</a:t>
            </a:r>
          </a:p>
        </p:txBody>
      </p:sp>
      <p:grpSp>
        <p:nvGrpSpPr>
          <p:cNvPr id="9221" name="Group 10"/>
          <p:cNvGrpSpPr>
            <a:grpSpLocks/>
          </p:cNvGrpSpPr>
          <p:nvPr/>
        </p:nvGrpSpPr>
        <p:grpSpPr bwMode="auto">
          <a:xfrm>
            <a:off x="76200" y="152400"/>
            <a:ext cx="9677400" cy="6326188"/>
            <a:chOff x="76200" y="152400"/>
            <a:chExt cx="9677400" cy="6326188"/>
          </a:xfrm>
        </p:grpSpPr>
        <p:cxnSp>
          <p:nvCxnSpPr>
            <p:cNvPr id="13" name="Straight Connector 12"/>
            <p:cNvCxnSpPr>
              <a:cxnSpLocks noChangeShapeType="1"/>
            </p:cNvCxnSpPr>
            <p:nvPr/>
          </p:nvCxnSpPr>
          <p:spPr bwMode="auto">
            <a:xfrm>
              <a:off x="76200" y="152400"/>
              <a:ext cx="96774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4" name="Straight Connector 13"/>
            <p:cNvCxnSpPr>
              <a:cxnSpLocks noChangeShapeType="1"/>
            </p:cNvCxnSpPr>
            <p:nvPr/>
          </p:nvCxnSpPr>
          <p:spPr bwMode="auto">
            <a:xfrm>
              <a:off x="76200" y="304800"/>
              <a:ext cx="95250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5" name="Straight Connector 14"/>
            <p:cNvCxnSpPr>
              <a:cxnSpLocks noChangeShapeType="1"/>
            </p:cNvCxnSpPr>
            <p:nvPr/>
          </p:nvCxnSpPr>
          <p:spPr bwMode="auto">
            <a:xfrm rot="5400000">
              <a:off x="6515101" y="3390900"/>
              <a:ext cx="6172200" cy="3175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6" name="Straight Connector 15"/>
            <p:cNvCxnSpPr>
              <a:cxnSpLocks noChangeShapeType="1"/>
            </p:cNvCxnSpPr>
            <p:nvPr/>
          </p:nvCxnSpPr>
          <p:spPr bwMode="auto">
            <a:xfrm rot="5400000">
              <a:off x="6590507" y="3315494"/>
              <a:ext cx="6324600" cy="158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</p:grpSp>
      <p:sp>
        <p:nvSpPr>
          <p:cNvPr id="9222" name="TextBox 1"/>
          <p:cNvSpPr txBox="1">
            <a:spLocks noChangeArrowheads="1"/>
          </p:cNvSpPr>
          <p:nvPr/>
        </p:nvSpPr>
        <p:spPr bwMode="auto">
          <a:xfrm>
            <a:off x="2734688" y="2286000"/>
            <a:ext cx="1155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34.32%</a:t>
            </a:r>
          </a:p>
        </p:txBody>
      </p:sp>
      <p:sp>
        <p:nvSpPr>
          <p:cNvPr id="9223" name="TextBox 1"/>
          <p:cNvSpPr txBox="1">
            <a:spLocks noChangeArrowheads="1"/>
          </p:cNvSpPr>
          <p:nvPr/>
        </p:nvSpPr>
        <p:spPr bwMode="auto">
          <a:xfrm>
            <a:off x="4104700" y="2087563"/>
            <a:ext cx="1155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5.00%</a:t>
            </a:r>
          </a:p>
        </p:txBody>
      </p:sp>
      <p:sp>
        <p:nvSpPr>
          <p:cNvPr id="9224" name="TextBox 1"/>
          <p:cNvSpPr txBox="1">
            <a:spLocks noChangeArrowheads="1"/>
          </p:cNvSpPr>
          <p:nvPr/>
        </p:nvSpPr>
        <p:spPr bwMode="auto">
          <a:xfrm>
            <a:off x="6663750" y="17526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18.50</a:t>
            </a:r>
          </a:p>
        </p:txBody>
      </p:sp>
      <p:sp>
        <p:nvSpPr>
          <p:cNvPr id="9225" name="TextBox 1"/>
          <p:cNvSpPr txBox="1">
            <a:spLocks noChangeArrowheads="1"/>
          </p:cNvSpPr>
          <p:nvPr/>
        </p:nvSpPr>
        <p:spPr bwMode="auto">
          <a:xfrm>
            <a:off x="7924800" y="1447800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9.30% *</a:t>
            </a:r>
          </a:p>
        </p:txBody>
      </p:sp>
      <p:sp>
        <p:nvSpPr>
          <p:cNvPr id="19" name="TextBox 2"/>
          <p:cNvSpPr txBox="1">
            <a:spLocks noChangeArrowheads="1"/>
          </p:cNvSpPr>
          <p:nvPr/>
        </p:nvSpPr>
        <p:spPr bwMode="auto">
          <a:xfrm>
            <a:off x="61210" y="319790"/>
            <a:ext cx="9525000" cy="80021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  <a:ea typeface="ＭＳ Ｐゴシック" pitchFamily="34" charset="-128"/>
                <a:cs typeface="Times New Roman" pitchFamily="18" charset="0"/>
              </a:rPr>
              <a:t>Productivity – Wheat</a:t>
            </a:r>
          </a:p>
          <a:p>
            <a:pPr algn="r"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  <a:ea typeface="ＭＳ Ｐゴシック" pitchFamily="34" charset="-128"/>
                <a:cs typeface="Times New Roman" pitchFamily="18" charset="0"/>
              </a:rPr>
              <a:t>Unit - Kg/Ha</a:t>
            </a:r>
          </a:p>
        </p:txBody>
      </p:sp>
      <p:sp>
        <p:nvSpPr>
          <p:cNvPr id="9227" name="TextBox 1"/>
          <p:cNvSpPr txBox="1">
            <a:spLocks noChangeArrowheads="1"/>
          </p:cNvSpPr>
          <p:nvPr/>
        </p:nvSpPr>
        <p:spPr bwMode="auto">
          <a:xfrm>
            <a:off x="5260400" y="2057400"/>
            <a:ext cx="1155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Calibri" pitchFamily="34" charset="0"/>
              </a:rPr>
              <a:t>-2.95%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228600" y="1295400"/>
          <a:ext cx="9207500" cy="4697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3" name="Slide Number Placeholder 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41231E2-3D09-40AF-9551-529D58AB20FA}" type="slidenum">
              <a:rPr lang="en-US" smtClean="0">
                <a:ea typeface="MS PGothic" pitchFamily="34" charset="-128"/>
              </a:rPr>
              <a:pPr>
                <a:defRPr/>
              </a:pPr>
              <a:t>9</a:t>
            </a:fld>
            <a:endParaRPr lang="en-US" smtClean="0">
              <a:ea typeface="MS PGothic" pitchFamily="34" charset="-128"/>
            </a:endParaRPr>
          </a:p>
        </p:txBody>
      </p:sp>
      <p:sp>
        <p:nvSpPr>
          <p:cNvPr id="8196" name="TextBox 2"/>
          <p:cNvSpPr txBox="1">
            <a:spLocks noChangeArrowheads="1"/>
          </p:cNvSpPr>
          <p:nvPr/>
        </p:nvSpPr>
        <p:spPr bwMode="auto">
          <a:xfrm>
            <a:off x="93690" y="304800"/>
            <a:ext cx="9477530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  <a:ea typeface="ＭＳ Ｐゴシック" pitchFamily="34" charset="-128"/>
                <a:cs typeface="Times New Roman" pitchFamily="18" charset="0"/>
              </a:rPr>
              <a:t>Productivity – Rice</a:t>
            </a:r>
          </a:p>
          <a:p>
            <a:pPr algn="r">
              <a:defRPr/>
            </a:pPr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  <a:ea typeface="ＭＳ Ｐゴシック" pitchFamily="34" charset="-128"/>
                <a:cs typeface="Times New Roman" pitchFamily="18" charset="0"/>
              </a:rPr>
              <a:t>  </a:t>
            </a:r>
            <a:r>
              <a:rPr lang="en-US" sz="200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Bright" pitchFamily="18" charset="0"/>
                <a:ea typeface="ＭＳ Ｐゴシック" pitchFamily="34" charset="-128"/>
                <a:cs typeface="Times New Roman" pitchFamily="18" charset="0"/>
              </a:rPr>
              <a:t>Unit - Kg/Ha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Bright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577850" y="5943600"/>
            <a:ext cx="5613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Times New Roman" pitchFamily="18" charset="0"/>
                <a:cs typeface="Times New Roman" pitchFamily="18" charset="0"/>
              </a:rPr>
              <a:t>Source  : Agri. Statistics Hand Book </a:t>
            </a:r>
            <a:r>
              <a:rPr lang="en-US" sz="1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(GoI), </a:t>
            </a:r>
            <a:r>
              <a:rPr lang="en-US" sz="28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CLR, M.P.</a:t>
            </a:r>
          </a:p>
          <a:p>
            <a:r>
              <a:rPr lang="en-US" sz="1400" b="1">
                <a:latin typeface="Times New Roman" pitchFamily="18" charset="0"/>
                <a:cs typeface="Times New Roman" pitchFamily="18" charset="0"/>
              </a:rPr>
              <a:t>Percentage Increase over previous year</a:t>
            </a:r>
          </a:p>
        </p:txBody>
      </p:sp>
      <p:grpSp>
        <p:nvGrpSpPr>
          <p:cNvPr id="10246" name="Group 10"/>
          <p:cNvGrpSpPr>
            <a:grpSpLocks/>
          </p:cNvGrpSpPr>
          <p:nvPr/>
        </p:nvGrpSpPr>
        <p:grpSpPr bwMode="auto">
          <a:xfrm>
            <a:off x="76200" y="152400"/>
            <a:ext cx="9677400" cy="6326188"/>
            <a:chOff x="76200" y="152400"/>
            <a:chExt cx="9677400" cy="6326188"/>
          </a:xfrm>
        </p:grpSpPr>
        <p:cxnSp>
          <p:nvCxnSpPr>
            <p:cNvPr id="13" name="Straight Connector 12"/>
            <p:cNvCxnSpPr>
              <a:cxnSpLocks noChangeShapeType="1"/>
            </p:cNvCxnSpPr>
            <p:nvPr/>
          </p:nvCxnSpPr>
          <p:spPr bwMode="auto">
            <a:xfrm>
              <a:off x="76200" y="152400"/>
              <a:ext cx="96774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4" name="Straight Connector 13"/>
            <p:cNvCxnSpPr>
              <a:cxnSpLocks noChangeShapeType="1"/>
            </p:cNvCxnSpPr>
            <p:nvPr/>
          </p:nvCxnSpPr>
          <p:spPr bwMode="auto">
            <a:xfrm>
              <a:off x="76200" y="304800"/>
              <a:ext cx="9525000" cy="1588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5" name="Straight Connector 14"/>
            <p:cNvCxnSpPr>
              <a:cxnSpLocks noChangeShapeType="1"/>
            </p:cNvCxnSpPr>
            <p:nvPr/>
          </p:nvCxnSpPr>
          <p:spPr bwMode="auto">
            <a:xfrm rot="5400000">
              <a:off x="6515101" y="3390900"/>
              <a:ext cx="6172200" cy="3175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  <p:cxnSp>
          <p:nvCxnSpPr>
            <p:cNvPr id="16" name="Straight Connector 15"/>
            <p:cNvCxnSpPr>
              <a:cxnSpLocks noChangeShapeType="1"/>
            </p:cNvCxnSpPr>
            <p:nvPr/>
          </p:nvCxnSpPr>
          <p:spPr bwMode="auto">
            <a:xfrm rot="5400000">
              <a:off x="6590507" y="3315494"/>
              <a:ext cx="6324600" cy="1587"/>
            </a:xfrm>
            <a:prstGeom prst="line">
              <a:avLst/>
            </a:prstGeom>
            <a:noFill/>
            <a:ln w="38100">
              <a:solidFill>
                <a:srgbClr val="006600"/>
              </a:solidFill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  <a:extLst/>
          </p:spPr>
        </p:cxnSp>
      </p:grpSp>
      <p:sp>
        <p:nvSpPr>
          <p:cNvPr id="10247" name="TextBox 1"/>
          <p:cNvSpPr txBox="1">
            <a:spLocks noChangeArrowheads="1"/>
          </p:cNvSpPr>
          <p:nvPr/>
        </p:nvSpPr>
        <p:spPr bwMode="auto">
          <a:xfrm>
            <a:off x="1238250" y="3200400"/>
            <a:ext cx="11557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hi-IN" sz="2000" b="1">
              <a:solidFill>
                <a:srgbClr val="FF0000"/>
              </a:solidFill>
              <a:latin typeface="Calibri" pitchFamily="34" charset="0"/>
              <a:cs typeface="Mangal" pitchFamily="18" charset="0"/>
            </a:endParaRPr>
          </a:p>
        </p:txBody>
      </p:sp>
      <p:sp>
        <p:nvSpPr>
          <p:cNvPr id="10248" name="TextBox 1"/>
          <p:cNvSpPr txBox="1">
            <a:spLocks noChangeArrowheads="1"/>
          </p:cNvSpPr>
          <p:nvPr/>
        </p:nvSpPr>
        <p:spPr bwMode="auto">
          <a:xfrm>
            <a:off x="2647950" y="3048000"/>
            <a:ext cx="1238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21.16%</a:t>
            </a:r>
          </a:p>
        </p:txBody>
      </p:sp>
      <p:sp>
        <p:nvSpPr>
          <p:cNvPr id="10249" name="TextBox 1"/>
          <p:cNvSpPr txBox="1">
            <a:spLocks noChangeArrowheads="1"/>
          </p:cNvSpPr>
          <p:nvPr/>
        </p:nvSpPr>
        <p:spPr bwMode="auto">
          <a:xfrm>
            <a:off x="6623050" y="2667000"/>
            <a:ext cx="1073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14.25%</a:t>
            </a:r>
          </a:p>
        </p:txBody>
      </p:sp>
      <p:sp>
        <p:nvSpPr>
          <p:cNvPr id="10250" name="TextBox 1"/>
          <p:cNvSpPr txBox="1">
            <a:spLocks noChangeArrowheads="1"/>
          </p:cNvSpPr>
          <p:nvPr/>
        </p:nvSpPr>
        <p:spPr bwMode="auto">
          <a:xfrm>
            <a:off x="7772400" y="14478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56.06% *</a:t>
            </a:r>
          </a:p>
        </p:txBody>
      </p:sp>
      <p:sp>
        <p:nvSpPr>
          <p:cNvPr id="10251" name="TextBox 1"/>
          <p:cNvSpPr txBox="1">
            <a:spLocks noChangeArrowheads="1"/>
          </p:cNvSpPr>
          <p:nvPr/>
        </p:nvSpPr>
        <p:spPr bwMode="auto">
          <a:xfrm>
            <a:off x="3943350" y="2819400"/>
            <a:ext cx="1238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10.00%</a:t>
            </a:r>
          </a:p>
        </p:txBody>
      </p:sp>
      <p:sp>
        <p:nvSpPr>
          <p:cNvPr id="10252" name="TextBox 1"/>
          <p:cNvSpPr txBox="1">
            <a:spLocks noChangeArrowheads="1"/>
          </p:cNvSpPr>
          <p:nvPr/>
        </p:nvSpPr>
        <p:spPr bwMode="auto">
          <a:xfrm>
            <a:off x="5314950" y="2819400"/>
            <a:ext cx="1238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0%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5461</TotalTime>
  <Words>2570</Words>
  <Application>Microsoft Office PowerPoint</Application>
  <PresentationFormat>A4 Paper (210x297 mm)</PresentationFormat>
  <Paragraphs>280</Paragraphs>
  <Slides>34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STRATEGIES  FOR ENHANCING  FOOD GRAIN PRODUCTION   Formulation of Krishi Karman Award    at Acharya Jagdish Chandra Bose Hall , Krishi Bhawan  New Delhi on 14th Decmber-2012  Department  of  Farmer Welfare and Agriculture Development  Madhya Pradesh</dc:title>
  <dc:creator>NeGPA</dc:creator>
  <cp:lastModifiedBy>SUN</cp:lastModifiedBy>
  <cp:revision>1032</cp:revision>
  <cp:lastPrinted>2013-12-12T06:15:13Z</cp:lastPrinted>
  <dcterms:created xsi:type="dcterms:W3CDTF">2013-11-27T05:58:54Z</dcterms:created>
  <dcterms:modified xsi:type="dcterms:W3CDTF">2017-03-16T18:44:52Z</dcterms:modified>
</cp:coreProperties>
</file>