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27"/>
  </p:handoutMasterIdLst>
  <p:sldIdLst>
    <p:sldId id="286" r:id="rId2"/>
    <p:sldId id="287" r:id="rId3"/>
    <p:sldId id="270" r:id="rId4"/>
    <p:sldId id="303" r:id="rId5"/>
    <p:sldId id="269" r:id="rId6"/>
    <p:sldId id="277" r:id="rId7"/>
    <p:sldId id="290" r:id="rId8"/>
    <p:sldId id="293" r:id="rId9"/>
    <p:sldId id="294" r:id="rId10"/>
    <p:sldId id="276" r:id="rId11"/>
    <p:sldId id="291" r:id="rId12"/>
    <p:sldId id="292" r:id="rId13"/>
    <p:sldId id="266" r:id="rId14"/>
    <p:sldId id="302" r:id="rId15"/>
    <p:sldId id="283" r:id="rId16"/>
    <p:sldId id="301" r:id="rId17"/>
    <p:sldId id="295" r:id="rId18"/>
    <p:sldId id="298" r:id="rId19"/>
    <p:sldId id="282" r:id="rId20"/>
    <p:sldId id="268" r:id="rId21"/>
    <p:sldId id="299" r:id="rId22"/>
    <p:sldId id="305" r:id="rId23"/>
    <p:sldId id="304" r:id="rId24"/>
    <p:sldId id="300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3399"/>
    <a:srgbClr val="336699"/>
    <a:srgbClr val="000000"/>
    <a:srgbClr val="339933"/>
    <a:srgbClr val="A50021"/>
    <a:srgbClr val="003366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AC1C11-4AC5-40A3-B987-AF02E0BE45EC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AA7CD7-DC16-472F-AA67-62D6950AC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4C4A-2EAC-42CD-9BAD-BD7CDD6749E3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BF50-4AA4-4EAE-B369-ADB429E38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CE16-278B-49E1-99EB-35C5B0D2916D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42DD-D504-4439-9BF2-565CEE9A8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BF79-A7B5-4B3C-B96B-2FF0F48397CB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569D-9465-46DD-BFFB-A06A4CAD0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93C6-0E5F-42A4-9EA2-6FB0200FA4E9}" type="datetime1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69B3-3C60-44BA-9199-E860E7D68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4B03-2FA8-4835-9319-190105B12766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08A7-1993-4391-8DE2-D3BBBB34A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D677-D5D5-478F-B3C6-82808F2577F4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1E42-BAE0-4A58-91A1-3E2AB9CC4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DE89-4EF2-4C7E-9AB0-0F287C2B96BD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B007-AA2F-4009-BFD6-099FC119E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37AB-99DB-4B0D-8DFC-49A870A6861D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1215-9C4F-4EDC-8682-DB41AAEBD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2086-164E-403E-8566-E912F26AF43E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1CED-4950-4B84-8194-94C738A9F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B7BB-64BC-4689-9B14-2A829F98D0DB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FF4D-6262-4484-89D4-EAC3EEBF7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82BB-1BDA-4B54-9EE3-6AF6838D3516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8BCD-E92D-4064-BFA0-031DE728D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BC08-1CA8-443C-90DE-3DB42B5B6EBD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AB78-4ADE-4C78-AF04-676308ED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7F54FEA-91B4-43E2-81EC-C510FD8A9794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45E5FD8-5584-4E3A-9E24-4C5195BDE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75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99"/>
                </a:solidFill>
              </a:rPr>
              <a:t>“</a:t>
            </a:r>
            <a:r>
              <a:rPr lang="en-US" sz="4400" dirty="0" smtClean="0">
                <a:solidFill>
                  <a:srgbClr val="003399"/>
                </a:solidFill>
              </a:rPr>
              <a:t>KRISHI KARMAN AWARD</a:t>
            </a:r>
            <a:r>
              <a:rPr lang="en-US" dirty="0" smtClean="0">
                <a:solidFill>
                  <a:srgbClr val="003399"/>
                </a:solidFill>
              </a:rPr>
              <a:t>”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610600" cy="49530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4400" b="1" dirty="0" smtClean="0">
                <a:solidFill>
                  <a:srgbClr val="003399"/>
                </a:solidFill>
              </a:rPr>
              <a:t>FOR   RECOGNIZING EFFORTS</a:t>
            </a:r>
            <a:endParaRPr lang="en-US" sz="14400" dirty="0" smtClean="0">
              <a:solidFill>
                <a:srgbClr val="003399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4400" b="1" dirty="0" smtClean="0">
                <a:solidFill>
                  <a:srgbClr val="003399"/>
                </a:solidFill>
              </a:rPr>
              <a:t>OF THE BEST PERFORMING STATES</a:t>
            </a:r>
            <a:endParaRPr lang="en-US" sz="14400" dirty="0" smtClean="0">
              <a:solidFill>
                <a:srgbClr val="003399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4400" b="1" dirty="0" smtClean="0">
                <a:solidFill>
                  <a:srgbClr val="003399"/>
                </a:solidFill>
              </a:rPr>
              <a:t>IN</a:t>
            </a:r>
            <a:endParaRPr lang="en-US" sz="14400" dirty="0" smtClean="0">
              <a:solidFill>
                <a:srgbClr val="003399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4400" b="1" dirty="0" smtClean="0">
                <a:solidFill>
                  <a:srgbClr val="003399"/>
                </a:solidFill>
              </a:rPr>
              <a:t>FOODGRAINS, RICE, WHEAT COARSE CEREALS, PULSES AND OILSEEDS PRODUCTION</a:t>
            </a:r>
            <a:endParaRPr lang="en-US" sz="14400" dirty="0" smtClean="0">
              <a:solidFill>
                <a:srgbClr val="003399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4400" b="1" i="1" dirty="0" smtClean="0">
                <a:solidFill>
                  <a:srgbClr val="003399"/>
                </a:solidFill>
              </a:rPr>
              <a:t> </a:t>
            </a:r>
            <a:endParaRPr lang="en-US" sz="14400" dirty="0" smtClean="0">
              <a:solidFill>
                <a:srgbClr val="003399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4400" b="1" dirty="0" smtClean="0">
                <a:solidFill>
                  <a:srgbClr val="003399"/>
                </a:solidFill>
              </a:rPr>
              <a:t>DURING 2015-16</a:t>
            </a:r>
            <a:endParaRPr lang="en-US" sz="3200" dirty="0" smtClean="0">
              <a:solidFill>
                <a:srgbClr val="003399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700" dirty="0" smtClean="0">
                <a:solidFill>
                  <a:srgbClr val="6600CC"/>
                </a:solidFill>
              </a:rPr>
              <a:t>ACHIEVEMENTS IN PRODUCTION during 2015-16</a:t>
            </a:r>
            <a:endParaRPr lang="en-US" sz="2700" dirty="0">
              <a:solidFill>
                <a:srgbClr val="6600CC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pPr marL="344488" indent="-344488" algn="just">
              <a:buFont typeface="Wingdings 2" pitchFamily="18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6600CC"/>
                </a:solidFill>
              </a:rPr>
              <a:t>Production of Rice, Wheat, Total Pulses, Groundnut, Rapeseed &amp; Mustard and </a:t>
            </a:r>
            <a:r>
              <a:rPr lang="en-US" dirty="0" err="1" smtClean="0">
                <a:solidFill>
                  <a:srgbClr val="6600CC"/>
                </a:solidFill>
              </a:rPr>
              <a:t>Sesamum</a:t>
            </a:r>
            <a:r>
              <a:rPr lang="en-US" dirty="0" smtClean="0">
                <a:solidFill>
                  <a:srgbClr val="6600CC"/>
                </a:solidFill>
              </a:rPr>
              <a:t> during 2015-16 was more as compared to previous year.</a:t>
            </a:r>
          </a:p>
          <a:p>
            <a:pPr marL="344488" indent="-344488" algn="just">
              <a:buFont typeface="Wingdings 2" pitchFamily="18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6600CC"/>
                </a:solidFill>
              </a:rPr>
              <a:t>Percentage increase in production during 2015-16 over 2014-15 was as follows: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Rice- 0.8%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Wheat- 6.6%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Total Pulses- 2.1%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Groundnut- 3.0%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Rapeseed &amp; Mustard- 13.2%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6600CC"/>
                </a:solidFill>
              </a:rPr>
              <a:t>Sesamum</a:t>
            </a:r>
            <a:r>
              <a:rPr lang="en-US" sz="2800" dirty="0" smtClean="0">
                <a:solidFill>
                  <a:srgbClr val="6600CC"/>
                </a:solidFill>
              </a:rPr>
              <a:t>- 2.7%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 </a:t>
            </a:r>
          </a:p>
          <a:p>
            <a:pPr>
              <a:buFont typeface="Wingdings 2" pitchFamily="18" charset="2"/>
              <a:buBlip>
                <a:blip r:embed="rId2"/>
              </a:buBlip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6600CC"/>
                </a:solidFill>
              </a:rPr>
              <a:t>ACHIEVEMENTS IN PRODUCTIVITY DURING 2015-16</a:t>
            </a:r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201"/>
          <a:ext cx="8686801" cy="4644467"/>
        </p:xfrm>
        <a:graphic>
          <a:graphicData uri="http://schemas.openxmlformats.org/drawingml/2006/table">
            <a:tbl>
              <a:tblPr/>
              <a:tblGrid>
                <a:gridCol w="2667000"/>
                <a:gridCol w="2057400"/>
                <a:gridCol w="1905000"/>
                <a:gridCol w="2057401"/>
              </a:tblGrid>
              <a:tr h="1752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Avg. 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2010-11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14-15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(5Yrs)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2015-16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increase over last </a:t>
                      </a:r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6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Rice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6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Wheat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6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Barley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6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Gram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838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PRODUCTIVITY IN KG/HA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6600CC"/>
                </a:solidFill>
              </a:rPr>
              <a:t>ACHIEVEMENTS IN PRODUCTIVITY DURING 2015-16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344488" indent="-344488" algn="just"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6600CC"/>
                </a:solidFill>
              </a:rPr>
              <a:t>Productivity of Rice, Wheat, Barley and Gram during 2015-16 increased over the average of last 5 years.</a:t>
            </a:r>
          </a:p>
          <a:p>
            <a:pPr marL="344488" indent="-344488" algn="just"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6600CC"/>
                </a:solidFill>
              </a:rPr>
              <a:t>Percent increase in productivity during 2015-16 over the average of last 5 years was as follows: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Rice- 0.25%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Wheat- 0.36%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Barley- 2.22%</a:t>
            </a:r>
          </a:p>
          <a:p>
            <a:pPr marL="1258888" lvl="2" indent="-344488" algn="just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6600CC"/>
                </a:solidFill>
              </a:rPr>
              <a:t>Gram- 6.32%</a:t>
            </a:r>
          </a:p>
          <a:p>
            <a:pPr algn="just">
              <a:buClr>
                <a:srgbClr val="FF0000"/>
              </a:buClr>
            </a:pPr>
            <a:endParaRPr lang="en-US" dirty="0" smtClean="0">
              <a:solidFill>
                <a:srgbClr val="6600CC"/>
              </a:solidFill>
            </a:endParaRPr>
          </a:p>
          <a:p>
            <a:pPr algn="just">
              <a:buClr>
                <a:srgbClr val="FF0000"/>
              </a:buClr>
            </a:pPr>
            <a:endParaRPr lang="en-US" dirty="0" smtClean="0">
              <a:solidFill>
                <a:srgbClr val="6600CC"/>
              </a:solidFill>
            </a:endParaRPr>
          </a:p>
          <a:p>
            <a:pPr algn="just">
              <a:buClr>
                <a:srgbClr val="FF0000"/>
              </a:buClr>
            </a:pPr>
            <a:endParaRPr lang="en-US" dirty="0" smtClean="0">
              <a:solidFill>
                <a:srgbClr val="6600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3399"/>
                </a:solidFill>
              </a:rPr>
              <a:t>EXPENDITURE  INCURRED </a:t>
            </a:r>
            <a:r>
              <a:rPr lang="en-US" sz="1800" dirty="0" smtClean="0">
                <a:solidFill>
                  <a:srgbClr val="003399"/>
                </a:solidFill>
              </a:rPr>
              <a:t>(Rs. In </a:t>
            </a:r>
            <a:r>
              <a:rPr lang="en-US" sz="1800" dirty="0" err="1" smtClean="0">
                <a:solidFill>
                  <a:srgbClr val="003399"/>
                </a:solidFill>
              </a:rPr>
              <a:t>Lacs</a:t>
            </a:r>
            <a:r>
              <a:rPr lang="en-US" sz="1800" dirty="0" smtClean="0">
                <a:solidFill>
                  <a:srgbClr val="003399"/>
                </a:solidFill>
              </a:rPr>
              <a:t>)</a:t>
            </a:r>
            <a:endParaRPr lang="en-US" sz="4800" dirty="0">
              <a:solidFill>
                <a:srgbClr val="0033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685800"/>
          <a:ext cx="8763000" cy="5075585"/>
        </p:xfrm>
        <a:graphic>
          <a:graphicData uri="http://schemas.openxmlformats.org/drawingml/2006/table">
            <a:tbl>
              <a:tblPr/>
              <a:tblGrid>
                <a:gridCol w="1272152"/>
                <a:gridCol w="898902"/>
                <a:gridCol w="973810"/>
                <a:gridCol w="665136"/>
                <a:gridCol w="958628"/>
                <a:gridCol w="946372"/>
                <a:gridCol w="501112"/>
                <a:gridCol w="973810"/>
                <a:gridCol w="977542"/>
                <a:gridCol w="595536"/>
              </a:tblGrid>
              <a:tr h="533402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 of the Scheme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2013-14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2014-15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2015-16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Allot</a:t>
                      </a:r>
                    </a:p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ment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Expendi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Allot</a:t>
                      </a:r>
                    </a:p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ment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Expendi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Allot</a:t>
                      </a:r>
                    </a:p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ment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Expendi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RKVY 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38095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35695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76731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71733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60201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53721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NFSM 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15464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14632</a:t>
                      </a:r>
                    </a:p>
                  </a:txBody>
                  <a:tcPr marL="8135" marR="8135" marT="81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14352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24907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14831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31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NMOOP/ ISOPOM 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5725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4664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5945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2987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8148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5241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NMAET 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2349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PKVY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Plan 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46442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80620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73870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59379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44039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119942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112469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193699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165410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168683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127161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5" marR="8135" marT="8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867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Poor and erratic rainfall, introduction of new schemes  like PKVY and less availability of seeds in NMOOP, NFSM led to lower progress during 2015-16.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915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003399"/>
                </a:solidFill>
              </a:rPr>
              <a:t>Allotment &amp; expenditure from 2013-14 to 2015-16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pPr marL="465138" indent="-465138" algn="just"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Book Antiqua" pitchFamily="18" charset="0"/>
              <a:buChar char="■"/>
              <a:defRPr/>
            </a:pPr>
            <a:r>
              <a:rPr lang="en-US" sz="2400" dirty="0" smtClean="0">
                <a:solidFill>
                  <a:srgbClr val="6600CC"/>
                </a:solidFill>
              </a:rPr>
              <a:t>Total Budget Allotment in 2013-14 was about Rs. 1200 </a:t>
            </a:r>
            <a:r>
              <a:rPr lang="en-US" sz="2400" dirty="0" err="1" smtClean="0">
                <a:solidFill>
                  <a:srgbClr val="6600CC"/>
                </a:solidFill>
              </a:rPr>
              <a:t>crore</a:t>
            </a:r>
            <a:r>
              <a:rPr lang="en-US" sz="2400" dirty="0" smtClean="0">
                <a:solidFill>
                  <a:srgbClr val="6600CC"/>
                </a:solidFill>
              </a:rPr>
              <a:t>, and in 2015-16  was Rs. 1687 </a:t>
            </a:r>
            <a:r>
              <a:rPr lang="en-US" sz="2400" dirty="0" err="1" smtClean="0">
                <a:solidFill>
                  <a:srgbClr val="6600CC"/>
                </a:solidFill>
              </a:rPr>
              <a:t>crore</a:t>
            </a:r>
            <a:r>
              <a:rPr lang="en-US" sz="2400" dirty="0" smtClean="0">
                <a:solidFill>
                  <a:srgbClr val="6600CC"/>
                </a:solidFill>
              </a:rPr>
              <a:t>. </a:t>
            </a:r>
          </a:p>
          <a:p>
            <a:pPr marL="465138" indent="-465138" algn="just"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Book Antiqua" pitchFamily="18" charset="0"/>
              <a:buChar char="■"/>
              <a:defRPr/>
            </a:pPr>
            <a:r>
              <a:rPr lang="en-US" sz="2400" dirty="0" smtClean="0">
                <a:solidFill>
                  <a:srgbClr val="6600CC"/>
                </a:solidFill>
              </a:rPr>
              <a:t>Budget allotment for Agriculture increased about 40% during last 2 years .</a:t>
            </a:r>
          </a:p>
          <a:p>
            <a:pPr marL="465138" indent="-465138" algn="just"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Book Antiqua" pitchFamily="18" charset="0"/>
              <a:buChar char="■"/>
              <a:defRPr/>
            </a:pPr>
            <a:r>
              <a:rPr lang="en-US" sz="2400" dirty="0" smtClean="0">
                <a:solidFill>
                  <a:srgbClr val="6600CC"/>
                </a:solidFill>
              </a:rPr>
              <a:t>Total Expenditure in 2013-14 was about Rs. 1125 </a:t>
            </a:r>
            <a:r>
              <a:rPr lang="en-US" sz="2400" dirty="0" err="1" smtClean="0">
                <a:solidFill>
                  <a:srgbClr val="6600CC"/>
                </a:solidFill>
              </a:rPr>
              <a:t>crore</a:t>
            </a:r>
            <a:r>
              <a:rPr lang="en-US" sz="2400" dirty="0" smtClean="0">
                <a:solidFill>
                  <a:srgbClr val="6600CC"/>
                </a:solidFill>
              </a:rPr>
              <a:t> and in 2015-16  was Rs. 1272 </a:t>
            </a:r>
            <a:r>
              <a:rPr lang="en-US" sz="2400" dirty="0" err="1" smtClean="0">
                <a:solidFill>
                  <a:srgbClr val="6600CC"/>
                </a:solidFill>
              </a:rPr>
              <a:t>crore</a:t>
            </a:r>
            <a:r>
              <a:rPr lang="en-US" sz="2400" dirty="0" smtClean="0">
                <a:solidFill>
                  <a:srgbClr val="6600CC"/>
                </a:solidFill>
              </a:rPr>
              <a:t>. </a:t>
            </a:r>
          </a:p>
          <a:p>
            <a:pPr marL="465138" indent="-465138" algn="just"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Book Antiqua" pitchFamily="18" charset="0"/>
              <a:buChar char="■"/>
              <a:defRPr/>
            </a:pPr>
            <a:r>
              <a:rPr lang="en-US" sz="2400" dirty="0" smtClean="0">
                <a:solidFill>
                  <a:srgbClr val="6600CC"/>
                </a:solidFill>
              </a:rPr>
              <a:t>Expenditure during 2015-16 was  about  75%. </a:t>
            </a:r>
          </a:p>
          <a:p>
            <a:pPr marL="465138" indent="-465138" algn="just" eaLnBrk="1" hangingPunct="1">
              <a:lnSpc>
                <a:spcPct val="150000"/>
              </a:lnSpc>
              <a:buClr>
                <a:srgbClr val="FF0000"/>
              </a:buClr>
              <a:buSzPct val="100000"/>
              <a:buFont typeface="Book Antiqua" pitchFamily="18" charset="0"/>
              <a:buChar char="■"/>
              <a:defRPr/>
            </a:pPr>
            <a:r>
              <a:rPr lang="en-US" sz="2400" dirty="0" smtClean="0">
                <a:solidFill>
                  <a:srgbClr val="6600CC"/>
                </a:solidFill>
              </a:rPr>
              <a:t>Expenditure under RKVY-89%, NFSM-60%, NMOOP-64%, NMAET-73%, PKVY- 52% and State Plan-74%.</a:t>
            </a:r>
          </a:p>
          <a:p>
            <a:pPr algn="just" eaLnBrk="1" hangingPunct="1">
              <a:buFont typeface="Book Antiqua" pitchFamily="18" charset="0"/>
              <a:buChar char="√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096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6600CC"/>
                </a:solidFill>
              </a:rPr>
              <a:t>STRATEGY AND MEASURES ADOPTED FOR ENHANCING PRODUCTION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/>
          </a:bodyPr>
          <a:lstStyle/>
          <a:p>
            <a:pPr marL="548640" lvl="0" indent="-4114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3399"/>
                </a:solidFill>
              </a:rPr>
              <a:t>Hybrid Maize Seed distribution in Tribal areas - 8300 </a:t>
            </a:r>
            <a:r>
              <a:rPr lang="en-US" sz="3200" dirty="0" err="1" smtClean="0">
                <a:solidFill>
                  <a:srgbClr val="003399"/>
                </a:solidFill>
              </a:rPr>
              <a:t>Qtls</a:t>
            </a:r>
            <a:r>
              <a:rPr lang="en-US" sz="3200" dirty="0" smtClean="0">
                <a:solidFill>
                  <a:srgbClr val="003399"/>
                </a:solidFill>
              </a:rPr>
              <a:t> to about 1.66 </a:t>
            </a:r>
            <a:r>
              <a:rPr lang="en-US" sz="3200" dirty="0" err="1" smtClean="0">
                <a:solidFill>
                  <a:srgbClr val="003399"/>
                </a:solidFill>
              </a:rPr>
              <a:t>lacs</a:t>
            </a:r>
            <a:r>
              <a:rPr lang="en-US" sz="3200" dirty="0" smtClean="0">
                <a:solidFill>
                  <a:srgbClr val="003399"/>
                </a:solidFill>
              </a:rPr>
              <a:t> farmers free of cost.</a:t>
            </a:r>
          </a:p>
          <a:p>
            <a:pPr marL="548640" lvl="0" indent="-4114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3399"/>
                </a:solidFill>
              </a:rPr>
              <a:t>Total 13.25 Lac </a:t>
            </a:r>
            <a:r>
              <a:rPr lang="en-US" sz="3200" dirty="0" err="1" smtClean="0">
                <a:solidFill>
                  <a:srgbClr val="003399"/>
                </a:solidFill>
              </a:rPr>
              <a:t>Qtls</a:t>
            </a:r>
            <a:r>
              <a:rPr lang="en-US" sz="3200" dirty="0" smtClean="0">
                <a:solidFill>
                  <a:srgbClr val="003399"/>
                </a:solidFill>
              </a:rPr>
              <a:t> quality seed distributed with 32% SRR in state.</a:t>
            </a:r>
          </a:p>
          <a:p>
            <a:pPr marL="548640" lvl="0" indent="-4114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3399"/>
                </a:solidFill>
              </a:rPr>
              <a:t>IPM &amp; Seed treatment as campaign for which SEED DRESSING DRUM provided at each Gram </a:t>
            </a:r>
            <a:r>
              <a:rPr lang="en-US" sz="3200" dirty="0" err="1" smtClean="0">
                <a:solidFill>
                  <a:srgbClr val="003399"/>
                </a:solidFill>
              </a:rPr>
              <a:t>Panchayat</a:t>
            </a:r>
            <a:r>
              <a:rPr lang="en-US" sz="3200" dirty="0" smtClean="0">
                <a:solidFill>
                  <a:srgbClr val="003399"/>
                </a:solidFill>
              </a:rPr>
              <a:t>.</a:t>
            </a:r>
          </a:p>
          <a:p>
            <a:pPr marL="548640" lvl="0" indent="-4114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3399"/>
                </a:solidFill>
              </a:rPr>
              <a:t>Advance Stocking of 3.47 Lac MT Urea &amp; DAP fertilizers.</a:t>
            </a:r>
          </a:p>
          <a:p>
            <a:pPr marL="793750" indent="-284163">
              <a:buNone/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48640" lvl="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6600CC"/>
                </a:solidFill>
              </a:rPr>
              <a:t>STRATEGY AND MEASURES ADOPTED FOR ENHANCING PRODUCTION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 marL="548640" lvl="0" indent="-4114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TOT ; Trainings &amp; visit -4.23 </a:t>
            </a:r>
            <a:r>
              <a:rPr lang="en-US" dirty="0" err="1" smtClean="0">
                <a:solidFill>
                  <a:srgbClr val="003399"/>
                </a:solidFill>
              </a:rPr>
              <a:t>lacs</a:t>
            </a:r>
            <a:r>
              <a:rPr lang="en-US" dirty="0" smtClean="0">
                <a:solidFill>
                  <a:srgbClr val="003399"/>
                </a:solidFill>
              </a:rPr>
              <a:t> farmers,</a:t>
            </a:r>
          </a:p>
          <a:p>
            <a:pPr marL="548640" lvl="0" indent="-4114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Publication of farmers friendly literature -35 </a:t>
            </a:r>
            <a:r>
              <a:rPr lang="en-US" dirty="0" err="1" smtClean="0">
                <a:solidFill>
                  <a:srgbClr val="003399"/>
                </a:solidFill>
              </a:rPr>
              <a:t>lacs</a:t>
            </a:r>
            <a:r>
              <a:rPr lang="en-US" dirty="0" smtClean="0">
                <a:solidFill>
                  <a:srgbClr val="003399"/>
                </a:solidFill>
              </a:rPr>
              <a:t>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Crop Insurance Scheme in all districts, Rs.1744.31 </a:t>
            </a:r>
            <a:r>
              <a:rPr lang="en-US" dirty="0" err="1" smtClean="0">
                <a:solidFill>
                  <a:srgbClr val="003399"/>
                </a:solidFill>
              </a:rPr>
              <a:t>crore</a:t>
            </a:r>
            <a:r>
              <a:rPr lang="en-US" dirty="0" smtClean="0">
                <a:solidFill>
                  <a:srgbClr val="003399"/>
                </a:solidFill>
              </a:rPr>
              <a:t> claims distributed during 2015-16.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Integrated Nutrient Management </a:t>
            </a:r>
            <a:r>
              <a:rPr lang="en-US" dirty="0" err="1" smtClean="0">
                <a:solidFill>
                  <a:srgbClr val="003399"/>
                </a:solidFill>
              </a:rPr>
              <a:t>Programme</a:t>
            </a:r>
            <a:r>
              <a:rPr lang="en-US" dirty="0" smtClean="0">
                <a:solidFill>
                  <a:srgbClr val="003399"/>
                </a:solidFill>
              </a:rPr>
              <a:t> during 2015-16.</a:t>
            </a:r>
          </a:p>
          <a:p>
            <a:pPr marL="793750" indent="-284163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101 soil testing  labs.</a:t>
            </a:r>
          </a:p>
          <a:p>
            <a:pPr marL="793750" indent="-284163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003399"/>
                </a:solidFill>
              </a:rPr>
              <a:t>Soil Health Cards distributed : 10.15 </a:t>
            </a:r>
            <a:r>
              <a:rPr lang="en-US" sz="2400" dirty="0" err="1" smtClean="0">
                <a:solidFill>
                  <a:srgbClr val="003399"/>
                </a:solidFill>
              </a:rPr>
              <a:t>lacs</a:t>
            </a:r>
            <a:endParaRPr lang="en-US" sz="2400" dirty="0" smtClean="0">
              <a:solidFill>
                <a:srgbClr val="003399"/>
              </a:solidFill>
            </a:endParaRPr>
          </a:p>
          <a:p>
            <a:pPr marL="793750" indent="-284163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003399"/>
                </a:solidFill>
              </a:rPr>
              <a:t>Gypsum Distribution- 1.16 Lac MT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900" dirty="0" smtClean="0">
                <a:solidFill>
                  <a:srgbClr val="6600CC"/>
                </a:solidFill>
              </a:rPr>
              <a:t>INTERVENTION FOR EFFICIENT USE OF WATER</a:t>
            </a:r>
            <a:r>
              <a:rPr lang="en-US" sz="4400" dirty="0" smtClean="0">
                <a:solidFill>
                  <a:srgbClr val="33CCFF"/>
                </a:solidFill>
              </a:rPr>
              <a:t/>
            </a:r>
            <a:br>
              <a:rPr lang="en-US" sz="4400" dirty="0" smtClean="0">
                <a:solidFill>
                  <a:srgbClr val="33CC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/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en-US" dirty="0" smtClean="0">
                <a:solidFill>
                  <a:srgbClr val="6600CC"/>
                </a:solidFill>
              </a:rPr>
              <a:t>Construction of 1653 </a:t>
            </a:r>
            <a:r>
              <a:rPr lang="en-US" dirty="0" err="1" smtClean="0">
                <a:solidFill>
                  <a:srgbClr val="6600CC"/>
                </a:solidFill>
              </a:rPr>
              <a:t>diggies</a:t>
            </a:r>
            <a:r>
              <a:rPr lang="en-US" dirty="0" smtClean="0">
                <a:solidFill>
                  <a:srgbClr val="6600CC"/>
                </a:solidFill>
              </a:rPr>
              <a:t> with expenditure of  Rs.3321.81 </a:t>
            </a:r>
            <a:r>
              <a:rPr lang="en-US" dirty="0" err="1" smtClean="0">
                <a:solidFill>
                  <a:srgbClr val="6600CC"/>
                </a:solidFill>
              </a:rPr>
              <a:t>lac</a:t>
            </a:r>
            <a:r>
              <a:rPr lang="en-US" dirty="0" smtClean="0">
                <a:solidFill>
                  <a:srgbClr val="6600CC"/>
                </a:solidFill>
              </a:rPr>
              <a:t> as subsidy.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en-US" dirty="0" smtClean="0">
                <a:solidFill>
                  <a:srgbClr val="6600CC"/>
                </a:solidFill>
              </a:rPr>
              <a:t>In </a:t>
            </a:r>
            <a:r>
              <a:rPr lang="en-US" dirty="0" err="1" smtClean="0">
                <a:solidFill>
                  <a:srgbClr val="6600CC"/>
                </a:solidFill>
              </a:rPr>
              <a:t>tubewell</a:t>
            </a:r>
            <a:r>
              <a:rPr lang="en-US" dirty="0" smtClean="0">
                <a:solidFill>
                  <a:srgbClr val="6600CC"/>
                </a:solidFill>
              </a:rPr>
              <a:t> irrigated areas, 292 Water storage tanks  were constructed with an expenditure of  Rs. 81.25 </a:t>
            </a:r>
            <a:r>
              <a:rPr lang="en-US" dirty="0" err="1" smtClean="0">
                <a:solidFill>
                  <a:srgbClr val="6600CC"/>
                </a:solidFill>
              </a:rPr>
              <a:t>lac</a:t>
            </a:r>
            <a:r>
              <a:rPr lang="en-US" dirty="0" smtClean="0">
                <a:solidFill>
                  <a:srgbClr val="6600CC"/>
                </a:solidFill>
              </a:rPr>
              <a:t>.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en-US" dirty="0" smtClean="0">
                <a:solidFill>
                  <a:srgbClr val="6600CC"/>
                </a:solidFill>
              </a:rPr>
              <a:t>Rain water harvest - 4785 Farm Ponds with expenditure of Rs.2328.59 </a:t>
            </a:r>
            <a:r>
              <a:rPr lang="en-US" dirty="0" err="1" smtClean="0">
                <a:solidFill>
                  <a:srgbClr val="6600CC"/>
                </a:solidFill>
              </a:rPr>
              <a:t>lacs</a:t>
            </a:r>
            <a:r>
              <a:rPr lang="en-US" dirty="0" smtClean="0">
                <a:solidFill>
                  <a:srgbClr val="6600CC"/>
                </a:solidFill>
              </a:rPr>
              <a:t>. In addition to this farm ponds also constructed under MGNREGA.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en-US" dirty="0" smtClean="0">
                <a:solidFill>
                  <a:srgbClr val="6600CC"/>
                </a:solidFill>
              </a:rPr>
              <a:t>Irrigation water conveyance 9009 KM pipeline with expenditure of Rs. 2233.64 Lac as subsidy.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en-US" dirty="0" smtClean="0">
                <a:solidFill>
                  <a:srgbClr val="6600CC"/>
                </a:solidFill>
              </a:rPr>
              <a:t>Drip &amp; sprinkler sets in 17121 ha. and 26187 ha, respectively.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en-US" dirty="0" smtClean="0">
                <a:solidFill>
                  <a:srgbClr val="6600CC"/>
                </a:solidFill>
              </a:rPr>
              <a:t>Solar Pumpsets-3344 with Rs.135 </a:t>
            </a:r>
            <a:r>
              <a:rPr lang="en-US" dirty="0" err="1" smtClean="0">
                <a:solidFill>
                  <a:srgbClr val="6600CC"/>
                </a:solidFill>
              </a:rPr>
              <a:t>crore</a:t>
            </a:r>
            <a:r>
              <a:rPr lang="en-US" dirty="0" smtClean="0">
                <a:solidFill>
                  <a:srgbClr val="6600CC"/>
                </a:solidFill>
              </a:rPr>
              <a:t> and led to 10000 KW additional power generation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3399"/>
                </a:solidFill>
              </a:rPr>
              <a:t>NEW INNOVATIONS AND INITIATIVES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State Service Delivery Gateway (SSDG) portal for online applications</a:t>
            </a:r>
          </a:p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ROCL: total 608 Ha olive plantation, 3500 lit oil produced during 2015-16</a:t>
            </a:r>
          </a:p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RACP: For integrated and holistic development in selected clusters of 17 districts.</a:t>
            </a:r>
          </a:p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Nine Center of Excellence established for Citrus, Pomegranate, Date palm, Guava, Mandarin, Mango, Flowers, Vegetables and Custard Apple</a:t>
            </a:r>
          </a:p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GRAMSAT trainings for farmers</a:t>
            </a:r>
          </a:p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Soil fertility Maps using Remote Sensing technology and Soil health cards prepared</a:t>
            </a:r>
          </a:p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PROP- Pest management guide with visuals</a:t>
            </a:r>
          </a:p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Organic farming promotion: 755 organic clusters including 36900 farmers created under PKVY.</a:t>
            </a:r>
          </a:p>
          <a:p>
            <a:pPr algn="just">
              <a:buClr>
                <a:srgbClr val="FF0000"/>
              </a:buClr>
              <a:buSzPct val="75000"/>
            </a:pPr>
            <a:r>
              <a:rPr lang="en-US" sz="2200" dirty="0" smtClean="0">
                <a:solidFill>
                  <a:srgbClr val="003399"/>
                </a:solidFill>
              </a:rPr>
              <a:t>Farm Mechanization- 14 Custom hiring Centers have been established</a:t>
            </a:r>
          </a:p>
          <a:p>
            <a:endParaRPr lang="en-US" sz="3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1" descr="fertility33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13" y="0"/>
            <a:ext cx="6224587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68313" y="1260475"/>
            <a:ext cx="4605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DevLys 010" pitchFamily="2" charset="0"/>
              </a:rPr>
              <a:t>jkT; dh e`nkvksa dk moZjrk Lrj </a:t>
            </a:r>
            <a:endParaRPr lang="en-IN" sz="3200" b="1">
              <a:solidFill>
                <a:srgbClr val="FF0000"/>
              </a:solidFill>
              <a:latin typeface="DevLys 010" pitchFamily="2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066800" y="3962400"/>
            <a:ext cx="22098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b="1">
                <a:latin typeface="DevLys 010" pitchFamily="2" charset="0"/>
              </a:rPr>
              <a:t>u=tu  QkLQksjl iksVk'k</a:t>
            </a:r>
          </a:p>
          <a:p>
            <a:pPr eaLnBrk="0" hangingPunct="0">
              <a:lnSpc>
                <a:spcPct val="150000"/>
              </a:lnSpc>
            </a:pPr>
            <a:r>
              <a:rPr lang="en-US" b="1">
                <a:latin typeface="DevLys 010" pitchFamily="2" charset="0"/>
              </a:rPr>
              <a:t>fu-       e-       m-</a:t>
            </a:r>
          </a:p>
          <a:p>
            <a:pPr eaLnBrk="0" hangingPunct="0">
              <a:lnSpc>
                <a:spcPct val="150000"/>
              </a:lnSpc>
            </a:pPr>
            <a:r>
              <a:rPr lang="en-US" b="1">
                <a:latin typeface="DevLys 010" pitchFamily="2" charset="0"/>
              </a:rPr>
              <a:t>fu-       e-       e-</a:t>
            </a:r>
          </a:p>
          <a:p>
            <a:pPr eaLnBrk="0" hangingPunct="0">
              <a:lnSpc>
                <a:spcPct val="150000"/>
              </a:lnSpc>
            </a:pPr>
            <a:r>
              <a:rPr lang="en-US" b="1">
                <a:latin typeface="DevLys 010" pitchFamily="2" charset="0"/>
              </a:rPr>
              <a:t>v-fu-     e-       e-</a:t>
            </a:r>
          </a:p>
          <a:p>
            <a:pPr eaLnBrk="0" hangingPunct="0">
              <a:lnSpc>
                <a:spcPct val="150000"/>
              </a:lnSpc>
            </a:pPr>
            <a:r>
              <a:rPr lang="en-US" b="1">
                <a:latin typeface="DevLys 010" pitchFamily="2" charset="0"/>
              </a:rPr>
              <a:t>e-       e-       m-  </a:t>
            </a:r>
          </a:p>
        </p:txBody>
      </p:sp>
      <p:pic>
        <p:nvPicPr>
          <p:cNvPr id="15365" name="Picture 7" descr="fertility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762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39"/>
          <p:cNvGrpSpPr>
            <a:grpSpLocks/>
          </p:cNvGrpSpPr>
          <p:nvPr/>
        </p:nvGrpSpPr>
        <p:grpSpPr bwMode="auto">
          <a:xfrm>
            <a:off x="3424237" y="685800"/>
            <a:ext cx="5719763" cy="4941887"/>
            <a:chOff x="3124200" y="1219200"/>
            <a:chExt cx="5719763" cy="4941888"/>
          </a:xfrm>
        </p:grpSpPr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6553200" y="3124200"/>
              <a:ext cx="6397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00"/>
                  </a:solidFill>
                  <a:latin typeface="DevLys 010" pitchFamily="2" charset="0"/>
                </a:rPr>
                <a:t>t;iqj</a:t>
              </a:r>
              <a:endParaRPr lang="en-IN">
                <a:solidFill>
                  <a:srgbClr val="333300"/>
                </a:solidFill>
              </a:endParaRPr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5956300" y="3744913"/>
              <a:ext cx="749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6600CC"/>
                  </a:solidFill>
                  <a:latin typeface="DevLys 010" pitchFamily="2" charset="0"/>
                </a:rPr>
                <a:t>vtesj </a:t>
              </a:r>
              <a:endParaRPr lang="en-IN">
                <a:solidFill>
                  <a:srgbClr val="6600CC"/>
                </a:solidFill>
              </a:endParaRPr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7239000" y="3124200"/>
              <a:ext cx="533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nkSlk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72" name="Rectangle 11"/>
            <p:cNvSpPr>
              <a:spLocks noChangeArrowheads="1"/>
            </p:cNvSpPr>
            <p:nvPr/>
          </p:nvSpPr>
          <p:spPr bwMode="auto">
            <a:xfrm>
              <a:off x="6400800" y="2601913"/>
              <a:ext cx="6048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DevLys 010" pitchFamily="2" charset="0"/>
                </a:rPr>
                <a:t>lhdj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5373" name="Rectangle 12"/>
            <p:cNvSpPr>
              <a:spLocks noChangeArrowheads="1"/>
            </p:cNvSpPr>
            <p:nvPr/>
          </p:nvSpPr>
          <p:spPr bwMode="auto">
            <a:xfrm>
              <a:off x="6553200" y="2144713"/>
              <a:ext cx="5730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&gt;qa&gt;auw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74" name="Rectangle 13"/>
            <p:cNvSpPr>
              <a:spLocks noChangeArrowheads="1"/>
            </p:cNvSpPr>
            <p:nvPr/>
          </p:nvSpPr>
          <p:spPr bwMode="auto">
            <a:xfrm>
              <a:off x="7848600" y="2906713"/>
              <a:ext cx="6889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Hkjr</a:t>
              </a:r>
              <a:r>
                <a:rPr lang="en-US">
                  <a:latin typeface="DevLys 010" pitchFamily="2" charset="0"/>
                </a:rPr>
                <a:t>iqj</a:t>
              </a:r>
              <a:endParaRPr lang="en-IN"/>
            </a:p>
          </p:txBody>
        </p:sp>
        <p:sp>
          <p:nvSpPr>
            <p:cNvPr id="15375" name="Rectangle 14"/>
            <p:cNvSpPr>
              <a:spLocks noChangeArrowheads="1"/>
            </p:cNvSpPr>
            <p:nvPr/>
          </p:nvSpPr>
          <p:spPr bwMode="auto">
            <a:xfrm>
              <a:off x="7239000" y="2525713"/>
              <a:ext cx="6461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vyoj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76" name="Rectangle 15"/>
            <p:cNvSpPr>
              <a:spLocks noChangeArrowheads="1"/>
            </p:cNvSpPr>
            <p:nvPr/>
          </p:nvSpPr>
          <p:spPr bwMode="auto">
            <a:xfrm>
              <a:off x="8077200" y="3287713"/>
              <a:ext cx="7667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/kkSyiqj 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77" name="Rectangle 16"/>
            <p:cNvSpPr>
              <a:spLocks noChangeArrowheads="1"/>
            </p:cNvSpPr>
            <p:nvPr/>
          </p:nvSpPr>
          <p:spPr bwMode="auto">
            <a:xfrm>
              <a:off x="7239000" y="3733800"/>
              <a:ext cx="1089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lokbZek/</a:t>
              </a:r>
              <a:r>
                <a:rPr lang="en-US">
                  <a:latin typeface="DevLys 010" pitchFamily="2" charset="0"/>
                </a:rPr>
                <a:t>kksiqj</a:t>
              </a:r>
              <a:endParaRPr lang="en-IN"/>
            </a:p>
          </p:txBody>
        </p:sp>
        <p:sp>
          <p:nvSpPr>
            <p:cNvPr id="15378" name="Rectangle 17"/>
            <p:cNvSpPr>
              <a:spLocks noChangeArrowheads="1"/>
            </p:cNvSpPr>
            <p:nvPr/>
          </p:nvSpPr>
          <p:spPr bwMode="auto">
            <a:xfrm>
              <a:off x="7467600" y="3276600"/>
              <a:ext cx="658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djkSyh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79" name="Rectangle 18"/>
            <p:cNvSpPr>
              <a:spLocks noChangeArrowheads="1"/>
            </p:cNvSpPr>
            <p:nvPr/>
          </p:nvSpPr>
          <p:spPr bwMode="auto">
            <a:xfrm>
              <a:off x="5105400" y="1219200"/>
              <a:ext cx="7953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xaxkuxj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80" name="Rectangle 19"/>
            <p:cNvSpPr>
              <a:spLocks noChangeArrowheads="1"/>
            </p:cNvSpPr>
            <p:nvPr/>
          </p:nvSpPr>
          <p:spPr bwMode="auto">
            <a:xfrm>
              <a:off x="5791200" y="1371600"/>
              <a:ext cx="912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guqekux&lt;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81" name="Rectangle 20"/>
            <p:cNvSpPr>
              <a:spLocks noChangeArrowheads="1"/>
            </p:cNvSpPr>
            <p:nvPr/>
          </p:nvSpPr>
          <p:spPr bwMode="auto">
            <a:xfrm>
              <a:off x="4648200" y="2133600"/>
              <a:ext cx="7350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chdkusj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82" name="Rectangle 21"/>
            <p:cNvSpPr>
              <a:spLocks noChangeArrowheads="1"/>
            </p:cNvSpPr>
            <p:nvPr/>
          </p:nvSpPr>
          <p:spPr bwMode="auto">
            <a:xfrm>
              <a:off x="5791200" y="2057400"/>
              <a:ext cx="5461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pw: 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83" name="Rectangle 22"/>
            <p:cNvSpPr>
              <a:spLocks noChangeArrowheads="1"/>
            </p:cNvSpPr>
            <p:nvPr/>
          </p:nvSpPr>
          <p:spPr bwMode="auto">
            <a:xfrm>
              <a:off x="4649788" y="3276600"/>
              <a:ext cx="6842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3399FF"/>
                  </a:solidFill>
                  <a:latin typeface="DevLys 010" pitchFamily="2" charset="0"/>
                </a:rPr>
                <a:t>tks</a:t>
              </a:r>
              <a:r>
                <a:rPr lang="en-US" dirty="0">
                  <a:solidFill>
                    <a:srgbClr val="3399FF"/>
                  </a:solidFill>
                  <a:latin typeface="DevLys 010" pitchFamily="2" charset="0"/>
                </a:rPr>
                <a:t>/</a:t>
              </a:r>
              <a:r>
                <a:rPr lang="en-US" dirty="0" err="1">
                  <a:solidFill>
                    <a:srgbClr val="3399FF"/>
                  </a:solidFill>
                  <a:latin typeface="DevLys 010" pitchFamily="2" charset="0"/>
                </a:rPr>
                <a:t>kiqj</a:t>
              </a:r>
              <a:endParaRPr lang="en-IN" dirty="0">
                <a:solidFill>
                  <a:srgbClr val="3399FF"/>
                </a:solidFill>
              </a:endParaRPr>
            </a:p>
          </p:txBody>
        </p:sp>
        <p:sp>
          <p:nvSpPr>
            <p:cNvPr id="15384" name="Rectangle 23"/>
            <p:cNvSpPr>
              <a:spLocks noChangeArrowheads="1"/>
            </p:cNvSpPr>
            <p:nvPr/>
          </p:nvSpPr>
          <p:spPr bwMode="auto">
            <a:xfrm>
              <a:off x="3810000" y="3886200"/>
              <a:ext cx="6540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ckMesj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85" name="Rectangle 24"/>
            <p:cNvSpPr>
              <a:spLocks noChangeArrowheads="1"/>
            </p:cNvSpPr>
            <p:nvPr/>
          </p:nvSpPr>
          <p:spPr bwMode="auto">
            <a:xfrm>
              <a:off x="5562600" y="2971800"/>
              <a:ext cx="606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ukxkSj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86" name="Rectangle 25"/>
            <p:cNvSpPr>
              <a:spLocks noChangeArrowheads="1"/>
            </p:cNvSpPr>
            <p:nvPr/>
          </p:nvSpPr>
          <p:spPr bwMode="auto">
            <a:xfrm>
              <a:off x="4141788" y="4572000"/>
              <a:ext cx="6588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tkykSj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87" name="Rectangle 26"/>
            <p:cNvSpPr>
              <a:spLocks noChangeArrowheads="1"/>
            </p:cNvSpPr>
            <p:nvPr/>
          </p:nvSpPr>
          <p:spPr bwMode="auto">
            <a:xfrm>
              <a:off x="5105400" y="4038600"/>
              <a:ext cx="5254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DevLys 010" pitchFamily="2" charset="0"/>
                </a:rPr>
                <a:t>ikyh</a:t>
              </a:r>
              <a:endParaRPr lang="en-IN">
                <a:solidFill>
                  <a:srgbClr val="990000"/>
                </a:solidFill>
              </a:endParaRPr>
            </a:p>
          </p:txBody>
        </p:sp>
        <p:sp>
          <p:nvSpPr>
            <p:cNvPr id="15388" name="Rectangle 27"/>
            <p:cNvSpPr>
              <a:spLocks noChangeArrowheads="1"/>
            </p:cNvSpPr>
            <p:nvPr/>
          </p:nvSpPr>
          <p:spPr bwMode="auto">
            <a:xfrm>
              <a:off x="4595813" y="4811713"/>
              <a:ext cx="6619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9933"/>
                  </a:solidFill>
                  <a:latin typeface="DevLys 010" pitchFamily="2" charset="0"/>
                </a:rPr>
                <a:t>fljksg</a:t>
              </a:r>
              <a:r>
                <a:rPr lang="en-US">
                  <a:latin typeface="DevLys 010" pitchFamily="2" charset="0"/>
                </a:rPr>
                <a:t>h</a:t>
              </a:r>
              <a:endParaRPr lang="en-IN"/>
            </a:p>
          </p:txBody>
        </p:sp>
        <p:sp>
          <p:nvSpPr>
            <p:cNvPr id="15389" name="Rectangle 28"/>
            <p:cNvSpPr>
              <a:spLocks noChangeArrowheads="1"/>
            </p:cNvSpPr>
            <p:nvPr/>
          </p:nvSpPr>
          <p:spPr bwMode="auto">
            <a:xfrm>
              <a:off x="6934200" y="4572000"/>
              <a:ext cx="5461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DevLys 010" pitchFamily="2" charset="0"/>
                </a:rPr>
                <a:t>dksVk</a:t>
              </a:r>
              <a:endParaRPr lang="en-IN"/>
            </a:p>
          </p:txBody>
        </p:sp>
        <p:sp>
          <p:nvSpPr>
            <p:cNvPr id="15390" name="Rectangle 29"/>
            <p:cNvSpPr>
              <a:spLocks noChangeArrowheads="1"/>
            </p:cNvSpPr>
            <p:nvPr/>
          </p:nvSpPr>
          <p:spPr bwMode="auto">
            <a:xfrm>
              <a:off x="6629400" y="3657600"/>
              <a:ext cx="4953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66"/>
                  </a:solidFill>
                  <a:latin typeface="DevLys 010" pitchFamily="2" charset="0"/>
                </a:rPr>
                <a:t>Vksad</a:t>
              </a:r>
              <a:endParaRPr lang="en-IN">
                <a:solidFill>
                  <a:srgbClr val="003366"/>
                </a:solidFill>
              </a:endParaRPr>
            </a:p>
          </p:txBody>
        </p:sp>
        <p:sp>
          <p:nvSpPr>
            <p:cNvPr id="15391" name="Rectangle 30"/>
            <p:cNvSpPr>
              <a:spLocks noChangeArrowheads="1"/>
            </p:cNvSpPr>
            <p:nvPr/>
          </p:nvSpPr>
          <p:spPr bwMode="auto">
            <a:xfrm>
              <a:off x="7391400" y="4506913"/>
              <a:ext cx="4730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DevLys 010" pitchFamily="2" charset="0"/>
                </a:rPr>
                <a:t>ckjka</a:t>
              </a:r>
              <a:endParaRPr lang="en-IN"/>
            </a:p>
          </p:txBody>
        </p:sp>
        <p:sp>
          <p:nvSpPr>
            <p:cNvPr id="15392" name="Rectangle 31"/>
            <p:cNvSpPr>
              <a:spLocks noChangeArrowheads="1"/>
            </p:cNvSpPr>
            <p:nvPr/>
          </p:nvSpPr>
          <p:spPr bwMode="auto">
            <a:xfrm>
              <a:off x="6629400" y="4191000"/>
              <a:ext cx="687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99"/>
                  </a:solidFill>
                  <a:latin typeface="DevLys 010" pitchFamily="2" charset="0"/>
                </a:rPr>
                <a:t> cwUnh </a:t>
              </a:r>
              <a:endParaRPr lang="en-IN">
                <a:solidFill>
                  <a:srgbClr val="336699"/>
                </a:solidFill>
              </a:endParaRPr>
            </a:p>
          </p:txBody>
        </p:sp>
        <p:sp>
          <p:nvSpPr>
            <p:cNvPr id="15393" name="Rectangle 32"/>
            <p:cNvSpPr>
              <a:spLocks noChangeArrowheads="1"/>
            </p:cNvSpPr>
            <p:nvPr/>
          </p:nvSpPr>
          <p:spPr bwMode="auto">
            <a:xfrm>
              <a:off x="5105400" y="5029200"/>
              <a:ext cx="731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6600CC"/>
                  </a:solidFill>
                  <a:latin typeface="DevLys 010" pitchFamily="2" charset="0"/>
                </a:rPr>
                <a:t>mn;iqj</a:t>
              </a:r>
              <a:endParaRPr lang="en-IN">
                <a:solidFill>
                  <a:srgbClr val="6600CC"/>
                </a:solidFill>
              </a:endParaRPr>
            </a:p>
          </p:txBody>
        </p:sp>
        <p:sp>
          <p:nvSpPr>
            <p:cNvPr id="15394" name="Rectangle 33"/>
            <p:cNvSpPr>
              <a:spLocks noChangeArrowheads="1"/>
            </p:cNvSpPr>
            <p:nvPr/>
          </p:nvSpPr>
          <p:spPr bwMode="auto">
            <a:xfrm>
              <a:off x="5756275" y="5791200"/>
              <a:ext cx="796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99"/>
                  </a:solidFill>
                  <a:latin typeface="DevLys 010" pitchFamily="2" charset="0"/>
                </a:rPr>
                <a:t>ckalokMk</a:t>
              </a:r>
              <a:endParaRPr lang="en-IN">
                <a:solidFill>
                  <a:srgbClr val="336699"/>
                </a:solidFill>
              </a:endParaRPr>
            </a:p>
          </p:txBody>
        </p:sp>
        <p:sp>
          <p:nvSpPr>
            <p:cNvPr id="15395" name="Rectangle 34"/>
            <p:cNvSpPr>
              <a:spLocks noChangeArrowheads="1"/>
            </p:cNvSpPr>
            <p:nvPr/>
          </p:nvSpPr>
          <p:spPr bwMode="auto">
            <a:xfrm>
              <a:off x="5316538" y="5486400"/>
              <a:ext cx="7032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Mwaxjiqj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96" name="Rectangle 35"/>
            <p:cNvSpPr>
              <a:spLocks noChangeArrowheads="1"/>
            </p:cNvSpPr>
            <p:nvPr/>
          </p:nvSpPr>
          <p:spPr bwMode="auto">
            <a:xfrm>
              <a:off x="5867400" y="4535488"/>
              <a:ext cx="7112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DevLys 010" pitchFamily="2" charset="0"/>
                </a:rPr>
                <a:t>fpRrkSM</a:t>
              </a:r>
            </a:p>
            <a:p>
              <a:r>
                <a:rPr lang="en-US">
                  <a:solidFill>
                    <a:srgbClr val="000000"/>
                  </a:solidFill>
                  <a:latin typeface="DevLys 010" pitchFamily="2" charset="0"/>
                </a:rPr>
                <a:t>x&lt;</a:t>
              </a:r>
              <a:r>
                <a:rPr lang="en-US">
                  <a:latin typeface="DevLys 010" pitchFamily="2" charset="0"/>
                </a:rPr>
                <a:t> </a:t>
              </a:r>
              <a:endParaRPr lang="en-IN"/>
            </a:p>
          </p:txBody>
        </p:sp>
        <p:sp>
          <p:nvSpPr>
            <p:cNvPr id="15397" name="Rectangle 36"/>
            <p:cNvSpPr>
              <a:spLocks noChangeArrowheads="1"/>
            </p:cNvSpPr>
            <p:nvPr/>
          </p:nvSpPr>
          <p:spPr bwMode="auto">
            <a:xfrm>
              <a:off x="5334000" y="4306888"/>
              <a:ext cx="604838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jkt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DevLys 010" pitchFamily="2" charset="0"/>
                </a:rPr>
                <a:t>leUn</a:t>
              </a:r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5398" name="Rectangle 37"/>
            <p:cNvSpPr>
              <a:spLocks noChangeArrowheads="1"/>
            </p:cNvSpPr>
            <p:nvPr/>
          </p:nvSpPr>
          <p:spPr bwMode="auto">
            <a:xfrm>
              <a:off x="5794375" y="4191000"/>
              <a:ext cx="987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99"/>
                  </a:solidFill>
                  <a:latin typeface="DevLys 010" pitchFamily="2" charset="0"/>
                </a:rPr>
                <a:t> HkhyokMk </a:t>
              </a:r>
              <a:endParaRPr lang="en-IN">
                <a:solidFill>
                  <a:srgbClr val="003399"/>
                </a:solidFill>
              </a:endParaRPr>
            </a:p>
          </p:txBody>
        </p:sp>
        <p:sp>
          <p:nvSpPr>
            <p:cNvPr id="15399" name="Rectangle 38"/>
            <p:cNvSpPr>
              <a:spLocks noChangeArrowheads="1"/>
            </p:cNvSpPr>
            <p:nvPr/>
          </p:nvSpPr>
          <p:spPr bwMode="auto">
            <a:xfrm>
              <a:off x="5903913" y="5345113"/>
              <a:ext cx="8778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99"/>
                  </a:solidFill>
                  <a:latin typeface="DevLys 010" pitchFamily="2" charset="0"/>
                </a:rPr>
                <a:t>izrkix&lt; </a:t>
              </a:r>
              <a:endParaRPr lang="en-IN">
                <a:solidFill>
                  <a:srgbClr val="003399"/>
                </a:solidFill>
              </a:endParaRPr>
            </a:p>
          </p:txBody>
        </p:sp>
        <p:sp>
          <p:nvSpPr>
            <p:cNvPr id="15400" name="Rectangle 39"/>
            <p:cNvSpPr>
              <a:spLocks noChangeArrowheads="1"/>
            </p:cNvSpPr>
            <p:nvPr/>
          </p:nvSpPr>
          <p:spPr bwMode="auto">
            <a:xfrm>
              <a:off x="6938963" y="5029200"/>
              <a:ext cx="8334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DevLys 010" pitchFamily="2" charset="0"/>
                </a:rPr>
                <a:t>&gt;kykokM</a:t>
              </a:r>
              <a:endParaRPr lang="en-IN"/>
            </a:p>
          </p:txBody>
        </p:sp>
        <p:sp>
          <p:nvSpPr>
            <p:cNvPr id="15401" name="Rectangle 40"/>
            <p:cNvSpPr>
              <a:spLocks noChangeArrowheads="1"/>
            </p:cNvSpPr>
            <p:nvPr/>
          </p:nvSpPr>
          <p:spPr bwMode="auto">
            <a:xfrm>
              <a:off x="3124200" y="2895600"/>
              <a:ext cx="8048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DevLys 010" pitchFamily="2" charset="0"/>
                </a:rPr>
                <a:t>tSlyesj</a:t>
              </a:r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468313" y="755650"/>
            <a:ext cx="676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800" b="1" dirty="0" err="1">
                <a:solidFill>
                  <a:srgbClr val="7030A0"/>
                </a:solidFill>
                <a:latin typeface="DevLys 010" pitchFamily="2" charset="0"/>
              </a:rPr>
              <a:t>vfHkuo</a:t>
            </a:r>
            <a:r>
              <a:rPr lang="es-CO" sz="2800" b="1" dirty="0">
                <a:solidFill>
                  <a:srgbClr val="7030A0"/>
                </a:solidFill>
                <a:latin typeface="DevLys 010" pitchFamily="2" charset="0"/>
              </a:rPr>
              <a:t> </a:t>
            </a:r>
            <a:r>
              <a:rPr lang="es-CO" sz="2800" b="1" dirty="0" err="1">
                <a:solidFill>
                  <a:srgbClr val="7030A0"/>
                </a:solidFill>
                <a:latin typeface="DevLys 010" pitchFamily="2" charset="0"/>
              </a:rPr>
              <a:t>dk;ZØe</a:t>
            </a:r>
            <a:r>
              <a:rPr lang="es-CO" sz="2800" b="1" dirty="0">
                <a:solidFill>
                  <a:srgbClr val="7030A0"/>
                </a:solidFill>
                <a:latin typeface="DevLys 010" pitchFamily="2" charset="0"/>
              </a:rPr>
              <a:t> ¼vkjdsohokbZ½ -----</a:t>
            </a:r>
            <a:endParaRPr lang="en-IN" sz="2800" b="1" dirty="0">
              <a:solidFill>
                <a:srgbClr val="7030A0"/>
              </a:solidFill>
              <a:latin typeface="DevLys 010" pitchFamily="2" charset="0"/>
            </a:endParaRPr>
          </a:p>
        </p:txBody>
      </p:sp>
      <p:sp>
        <p:nvSpPr>
          <p:cNvPr id="15368" name="TextBox 40"/>
          <p:cNvSpPr txBox="1">
            <a:spLocks noChangeArrowheads="1"/>
          </p:cNvSpPr>
          <p:nvPr/>
        </p:nvSpPr>
        <p:spPr bwMode="auto">
          <a:xfrm>
            <a:off x="611188" y="2825750"/>
            <a:ext cx="244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DevLys 010" pitchFamily="2" charset="0"/>
              </a:rPr>
              <a:t>v-fu-&amp;vfr fuEu] </a:t>
            </a:r>
          </a:p>
          <a:p>
            <a:r>
              <a:rPr lang="en-US" sz="2000" b="1">
                <a:latin typeface="DevLys 010" pitchFamily="2" charset="0"/>
              </a:rPr>
              <a:t>fu&amp;</a:t>
            </a:r>
            <a:r>
              <a:rPr lang="en-IN" sz="2000" b="1">
                <a:latin typeface="DevLys 010" pitchFamily="2" charset="0"/>
              </a:rPr>
              <a:t>fuEu] </a:t>
            </a:r>
          </a:p>
          <a:p>
            <a:r>
              <a:rPr lang="en-IN" sz="2000" b="1">
                <a:latin typeface="DevLys 010" pitchFamily="2" charset="0"/>
              </a:rPr>
              <a:t>e&amp;e/;e]</a:t>
            </a:r>
          </a:p>
          <a:p>
            <a:r>
              <a:rPr lang="en-IN" sz="2000" b="1">
                <a:latin typeface="DevLys 010" pitchFamily="2" charset="0"/>
              </a:rPr>
              <a:t>m&amp;mPp]</a:t>
            </a:r>
            <a:endParaRPr lang="en-IN" sz="2000" b="1"/>
          </a:p>
        </p:txBody>
      </p:sp>
      <p:sp>
        <p:nvSpPr>
          <p:cNvPr id="43" name="TextBox 42"/>
          <p:cNvSpPr txBox="1"/>
          <p:nvPr/>
        </p:nvSpPr>
        <p:spPr>
          <a:xfrm>
            <a:off x="2514600" y="6019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Fertility maps </a:t>
            </a:r>
            <a:r>
              <a:rPr lang="en-US" dirty="0" err="1" smtClean="0"/>
              <a:t>upto</a:t>
            </a:r>
            <a:r>
              <a:rPr lang="en-US" dirty="0" smtClean="0"/>
              <a:t> District and Block level have been prepared and Gram </a:t>
            </a:r>
            <a:r>
              <a:rPr lang="en-US" dirty="0" err="1" smtClean="0"/>
              <a:t>Panchayat</a:t>
            </a:r>
            <a:r>
              <a:rPr lang="en-US" dirty="0" smtClean="0"/>
              <a:t> level Maps preparation is under process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3399"/>
                </a:solidFill>
              </a:rPr>
              <a:t>GOVERNMENT OF RAJASTHAN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 descr="F:\agrilogo B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82" y="1219200"/>
            <a:ext cx="48343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gramrajasthan.in/images/glob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3399"/>
                </a:solidFill>
              </a:rPr>
              <a:t>INTER-DEPARTMENTAL COORDINATION</a:t>
            </a:r>
            <a:endParaRPr lang="en-US" sz="3200" dirty="0">
              <a:solidFill>
                <a:srgbClr val="003399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465138" indent="-404813" algn="just"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US" sz="2700" b="1" dirty="0" smtClean="0">
                <a:solidFill>
                  <a:srgbClr val="003399"/>
                </a:solidFill>
              </a:rPr>
              <a:t>State Level Coordination Cell is working for purchases of power during shortage.</a:t>
            </a:r>
          </a:p>
          <a:p>
            <a:pPr marL="465138" indent="-404813" algn="just"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US" sz="2700" b="1" dirty="0" smtClean="0">
                <a:solidFill>
                  <a:srgbClr val="003399"/>
                </a:solidFill>
              </a:rPr>
              <a:t>For timely and smooth availability of water share from the dams of adjoining states interstate coordination cell has been constituted. </a:t>
            </a:r>
          </a:p>
          <a:p>
            <a:pPr marL="465138" indent="-404813" algn="just"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US" sz="2700" b="1" dirty="0" smtClean="0">
                <a:solidFill>
                  <a:srgbClr val="003399"/>
                </a:solidFill>
              </a:rPr>
              <a:t>For timely availability of fertilizer department make effective coordination with Railway, Cooperatives, District Administration and manufacturing units. </a:t>
            </a:r>
          </a:p>
          <a:p>
            <a:pPr marL="465138" indent="-404813" algn="just"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US" sz="2700" b="1" dirty="0" smtClean="0">
                <a:solidFill>
                  <a:srgbClr val="003399"/>
                </a:solidFill>
              </a:rPr>
              <a:t>For availability of credit to the farmers, department coordinates with cooperative department and banks. </a:t>
            </a:r>
          </a:p>
          <a:p>
            <a:pPr marL="465138" indent="-404813" algn="just" eaLnBrk="1" hangingPunct="1"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US" sz="2700" b="1" dirty="0" smtClean="0">
                <a:solidFill>
                  <a:srgbClr val="003399"/>
                </a:solidFill>
              </a:rPr>
              <a:t>All inter-departmental issues are discussed in regular meetings of State Level Mission executive Committees.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POST HARVEST MANAGEMENT &amp; MARKETING SUPPORT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139 APMCS - 139 Principal Market yards and 313 Sub Market yards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Setting up of markets in private sector- 9 </a:t>
            </a:r>
            <a:r>
              <a:rPr lang="en-US" sz="2400" dirty="0" err="1" smtClean="0">
                <a:solidFill>
                  <a:srgbClr val="003399"/>
                </a:solidFill>
              </a:rPr>
              <a:t>Licences</a:t>
            </a:r>
            <a:r>
              <a:rPr lang="en-US" sz="2400" dirty="0" smtClean="0">
                <a:solidFill>
                  <a:srgbClr val="003399"/>
                </a:solidFill>
              </a:rPr>
              <a:t> Issued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Direct Marketing - 57 </a:t>
            </a:r>
            <a:r>
              <a:rPr lang="en-US" sz="2400" dirty="0" err="1" smtClean="0">
                <a:solidFill>
                  <a:srgbClr val="003399"/>
                </a:solidFill>
              </a:rPr>
              <a:t>Licences</a:t>
            </a:r>
            <a:r>
              <a:rPr lang="en-US" sz="2400" dirty="0" smtClean="0">
                <a:solidFill>
                  <a:srgbClr val="003399"/>
                </a:solidFill>
              </a:rPr>
              <a:t> Issued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Farmer Consumer Market - 1 </a:t>
            </a:r>
            <a:r>
              <a:rPr lang="en-US" sz="2400" dirty="0" err="1" smtClean="0">
                <a:solidFill>
                  <a:srgbClr val="003399"/>
                </a:solidFill>
              </a:rPr>
              <a:t>Licence</a:t>
            </a:r>
            <a:r>
              <a:rPr lang="en-US" sz="2400" dirty="0" smtClean="0">
                <a:solidFill>
                  <a:srgbClr val="003399"/>
                </a:solidFill>
              </a:rPr>
              <a:t> Issued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Contract Farming - Provision under section 22N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E-Trading - e-Auction is defined under by-laws - 25 APMCs are selected for e-NAM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Single point levy of market fee across the State - Provision under Rule 58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Single Trading </a:t>
            </a:r>
            <a:r>
              <a:rPr lang="en-US" sz="2400" dirty="0" err="1" smtClean="0">
                <a:solidFill>
                  <a:srgbClr val="003399"/>
                </a:solidFill>
              </a:rPr>
              <a:t>licence</a:t>
            </a:r>
            <a:r>
              <a:rPr lang="en-US" sz="2400" dirty="0" smtClean="0">
                <a:solidFill>
                  <a:srgbClr val="003399"/>
                </a:solidFill>
              </a:rPr>
              <a:t> across the State - Provision under section 14A &amp; Rule 63</a:t>
            </a:r>
          </a:p>
          <a:p>
            <a:pPr algn="just">
              <a:buClr>
                <a:srgbClr val="FF0000"/>
              </a:buClr>
            </a:pPr>
            <a:endParaRPr lang="en-US" dirty="0" smtClean="0">
              <a:solidFill>
                <a:srgbClr val="003399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Continue…….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POST HARVEST MANAGEMENT &amp; MARKETING SUPPORT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839200" cy="6019800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Market fee is not levied on  Fruits &amp; Vegetables - APMC's may collect User Charge if Fruits &amp; Vegetables are bought or sold within market yard 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Rajasthan Integrated </a:t>
            </a:r>
            <a:r>
              <a:rPr lang="en-US" sz="2400" dirty="0" err="1" smtClean="0">
                <a:solidFill>
                  <a:srgbClr val="003399"/>
                </a:solidFill>
              </a:rPr>
              <a:t>Mandi</a:t>
            </a:r>
            <a:r>
              <a:rPr lang="en-US" sz="2400" dirty="0" smtClean="0">
                <a:solidFill>
                  <a:srgbClr val="003399"/>
                </a:solidFill>
              </a:rPr>
              <a:t> Management System: For computerization of </a:t>
            </a:r>
            <a:r>
              <a:rPr lang="en-US" sz="2400" dirty="0" err="1" smtClean="0">
                <a:solidFill>
                  <a:srgbClr val="003399"/>
                </a:solidFill>
              </a:rPr>
              <a:t>mandis</a:t>
            </a:r>
            <a:endParaRPr lang="en-US" sz="2400" dirty="0" smtClean="0">
              <a:solidFill>
                <a:srgbClr val="003399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Mustard oil testing labs- 21 </a:t>
            </a:r>
            <a:r>
              <a:rPr lang="en-US" sz="2400" dirty="0" err="1" smtClean="0">
                <a:solidFill>
                  <a:srgbClr val="003399"/>
                </a:solidFill>
              </a:rPr>
              <a:t>mandis</a:t>
            </a:r>
            <a:endParaRPr lang="en-US" sz="2400" dirty="0" smtClean="0">
              <a:solidFill>
                <a:srgbClr val="003399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n-US" sz="2400" dirty="0" err="1" smtClean="0">
                <a:solidFill>
                  <a:srgbClr val="003399"/>
                </a:solidFill>
              </a:rPr>
              <a:t>Mandi</a:t>
            </a:r>
            <a:r>
              <a:rPr lang="en-US" sz="2400" dirty="0" smtClean="0">
                <a:solidFill>
                  <a:srgbClr val="003399"/>
                </a:solidFill>
              </a:rPr>
              <a:t> charges reduced- 1.6 to 1.0% on oilseeds &amp; 0.5% on coarse cereals</a:t>
            </a:r>
          </a:p>
          <a:p>
            <a:pPr algn="just">
              <a:buClr>
                <a:srgbClr val="FF0000"/>
              </a:buClr>
            </a:pPr>
            <a:r>
              <a:rPr lang="en-US" sz="2400" dirty="0" err="1" smtClean="0">
                <a:solidFill>
                  <a:srgbClr val="003399"/>
                </a:solidFill>
              </a:rPr>
              <a:t>Krishak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Sathi</a:t>
            </a:r>
            <a:r>
              <a:rPr lang="en-US" sz="2400" dirty="0" smtClean="0">
                <a:solidFill>
                  <a:srgbClr val="003399"/>
                </a:solidFill>
              </a:rPr>
              <a:t> Scheme- Rs.2.0 </a:t>
            </a:r>
            <a:r>
              <a:rPr lang="en-US" sz="2400" dirty="0" err="1" smtClean="0">
                <a:solidFill>
                  <a:srgbClr val="003399"/>
                </a:solidFill>
              </a:rPr>
              <a:t>lac</a:t>
            </a:r>
            <a:r>
              <a:rPr lang="en-US" sz="2400" dirty="0" smtClean="0">
                <a:solidFill>
                  <a:srgbClr val="003399"/>
                </a:solidFill>
              </a:rPr>
              <a:t> on death &amp; 0.5 </a:t>
            </a:r>
            <a:r>
              <a:rPr lang="en-US" sz="2400" dirty="0" err="1" smtClean="0">
                <a:solidFill>
                  <a:srgbClr val="003399"/>
                </a:solidFill>
              </a:rPr>
              <a:t>lac</a:t>
            </a:r>
            <a:r>
              <a:rPr lang="en-US" sz="2400" dirty="0" smtClean="0">
                <a:solidFill>
                  <a:srgbClr val="003399"/>
                </a:solidFill>
              </a:rPr>
              <a:t> on disability</a:t>
            </a:r>
          </a:p>
          <a:p>
            <a:pPr algn="just">
              <a:buClr>
                <a:srgbClr val="FF0000"/>
              </a:buClr>
            </a:pPr>
            <a:r>
              <a:rPr lang="en-US" sz="2400" dirty="0" err="1" smtClean="0">
                <a:solidFill>
                  <a:srgbClr val="003399"/>
                </a:solidFill>
              </a:rPr>
              <a:t>Kisan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Kalewa</a:t>
            </a:r>
            <a:r>
              <a:rPr lang="en-US" sz="2400" dirty="0" smtClean="0">
                <a:solidFill>
                  <a:srgbClr val="003399"/>
                </a:solidFill>
              </a:rPr>
              <a:t> Scheme: Rs.5 per plate</a:t>
            </a:r>
          </a:p>
          <a:p>
            <a:pPr algn="just">
              <a:buClr>
                <a:srgbClr val="FF0000"/>
              </a:buClr>
            </a:pPr>
            <a:r>
              <a:rPr lang="en-US" sz="2400" dirty="0" err="1" smtClean="0">
                <a:solidFill>
                  <a:srgbClr val="003399"/>
                </a:solidFill>
              </a:rPr>
              <a:t>Kisan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Bhawans</a:t>
            </a:r>
            <a:r>
              <a:rPr lang="en-US" sz="2400" dirty="0" smtClean="0">
                <a:solidFill>
                  <a:srgbClr val="003399"/>
                </a:solidFill>
              </a:rPr>
              <a:t> at </a:t>
            </a:r>
            <a:r>
              <a:rPr lang="en-US" sz="2400" dirty="0" err="1" smtClean="0">
                <a:solidFill>
                  <a:srgbClr val="003399"/>
                </a:solidFill>
              </a:rPr>
              <a:t>mandis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Mahatma </a:t>
            </a:r>
            <a:r>
              <a:rPr lang="en-US" sz="2400" dirty="0" err="1" smtClean="0">
                <a:solidFill>
                  <a:srgbClr val="003399"/>
                </a:solidFill>
              </a:rPr>
              <a:t>Jyotiba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Phule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Mandi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Shrmik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Kalyan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Yojana</a:t>
            </a:r>
            <a:endParaRPr lang="en-US" sz="2400" dirty="0" smtClean="0">
              <a:solidFill>
                <a:srgbClr val="003399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Rajasthan Agro-processing and </a:t>
            </a:r>
            <a:r>
              <a:rPr lang="en-US" sz="2400" dirty="0" err="1" smtClean="0">
                <a:solidFill>
                  <a:srgbClr val="003399"/>
                </a:solidFill>
              </a:rPr>
              <a:t>Agri</a:t>
            </a:r>
            <a:r>
              <a:rPr lang="en-US" sz="2400" dirty="0" smtClean="0">
                <a:solidFill>
                  <a:srgbClr val="003399"/>
                </a:solidFill>
              </a:rPr>
              <a:t>-marketing promotion policy</a:t>
            </a:r>
          </a:p>
          <a:p>
            <a:pPr algn="just">
              <a:buClr>
                <a:srgbClr val="FF0000"/>
              </a:buClr>
            </a:pPr>
            <a:endParaRPr lang="en-US" dirty="0" smtClean="0">
              <a:solidFill>
                <a:srgbClr val="00339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3399"/>
                </a:solidFill>
              </a:rPr>
              <a:t>FUTURE STRATEGY AND ROADMAP</a:t>
            </a:r>
            <a:endParaRPr lang="en-US" sz="32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867400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Global Rajasthan </a:t>
            </a:r>
            <a:r>
              <a:rPr lang="en-US" sz="2400" dirty="0" err="1" smtClean="0">
                <a:solidFill>
                  <a:srgbClr val="003399"/>
                </a:solidFill>
              </a:rPr>
              <a:t>Agritech</a:t>
            </a:r>
            <a:r>
              <a:rPr lang="en-US" sz="2400" dirty="0" smtClean="0">
                <a:solidFill>
                  <a:srgbClr val="003399"/>
                </a:solidFill>
              </a:rPr>
              <a:t> Meet (GRAM) organized during 2016-17 at state level. and will also be organized at division level in next two years.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GRAM was a largest Platform over to bring farmers face to face with new and innovative technologies, processes and opportunities.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About 70,000 persons including 58,000 farmers participated in the event.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MOUs of Rs. 4400.89 </a:t>
            </a:r>
            <a:r>
              <a:rPr lang="en-US" sz="2400" dirty="0" err="1" smtClean="0">
                <a:solidFill>
                  <a:srgbClr val="003399"/>
                </a:solidFill>
              </a:rPr>
              <a:t>Crore</a:t>
            </a:r>
            <a:r>
              <a:rPr lang="en-US" sz="2400" dirty="0" smtClean="0">
                <a:solidFill>
                  <a:srgbClr val="003399"/>
                </a:solidFill>
              </a:rPr>
              <a:t> were signed with 38 investors in the field of agriculture, dairy, value chain, processing, etc.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After implementation of MOUs employment will be generated for about 47000 persons, directly or indirectly.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GRAM will also be organized at division level in next two years.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Continue…….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3399"/>
                </a:solidFill>
              </a:rPr>
              <a:t>FUTURE STRATEGY AND ROADMAP</a:t>
            </a:r>
            <a:endParaRPr lang="en-US" sz="32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867400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Enhanced availability of quality seeds- Seed Village Concept and Seed Rolling Plan.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To promote Organic Farming IPM, </a:t>
            </a:r>
            <a:r>
              <a:rPr lang="en-US" sz="2400" dirty="0" err="1" smtClean="0">
                <a:solidFill>
                  <a:srgbClr val="003399"/>
                </a:solidFill>
              </a:rPr>
              <a:t>Vermicompost</a:t>
            </a:r>
            <a:r>
              <a:rPr lang="en-US" sz="2400" dirty="0" smtClean="0">
                <a:solidFill>
                  <a:srgbClr val="003399"/>
                </a:solidFill>
              </a:rPr>
              <a:t>, Bio-agents /Bio- pesticides promoted, pesticides use to be reduced to half by 2020.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Farm Mechanization- Custom Hiring Centers (CHC) will be established in all blocks of the state. MOUs signed to establish 2652 CHC  in next four years.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Extension support and Capacity development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rgbClr val="003399"/>
                </a:solidFill>
              </a:rPr>
              <a:t>Soil reclamation 1.0 </a:t>
            </a:r>
            <a:r>
              <a:rPr lang="en-US" sz="2400" dirty="0" err="1" smtClean="0">
                <a:solidFill>
                  <a:srgbClr val="003399"/>
                </a:solidFill>
              </a:rPr>
              <a:t>lac</a:t>
            </a:r>
            <a:r>
              <a:rPr lang="en-US" sz="2400" dirty="0" smtClean="0">
                <a:solidFill>
                  <a:srgbClr val="003399"/>
                </a:solidFill>
              </a:rPr>
              <a:t> ha and soil health cards to all farmers in next two years.</a:t>
            </a:r>
          </a:p>
          <a:p>
            <a:pPr algn="just">
              <a:buClr>
                <a:srgbClr val="FF0000"/>
              </a:buClr>
            </a:pPr>
            <a:r>
              <a:rPr lang="en-US" sz="2400" dirty="0" err="1" smtClean="0">
                <a:solidFill>
                  <a:srgbClr val="003399"/>
                </a:solidFill>
              </a:rPr>
              <a:t>Kisan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Sewa</a:t>
            </a:r>
            <a:r>
              <a:rPr lang="en-US" sz="2400" dirty="0" smtClean="0">
                <a:solidFill>
                  <a:srgbClr val="003399"/>
                </a:solidFill>
              </a:rPr>
              <a:t> Kendra cum Village knowledge Center at all Blocks and Gram </a:t>
            </a:r>
            <a:r>
              <a:rPr lang="en-US" sz="2400" dirty="0" err="1" smtClean="0">
                <a:solidFill>
                  <a:srgbClr val="003399"/>
                </a:solidFill>
              </a:rPr>
              <a:t>Panchayats</a:t>
            </a:r>
            <a:r>
              <a:rPr lang="en-US" sz="2400" dirty="0" smtClean="0">
                <a:solidFill>
                  <a:srgbClr val="003399"/>
                </a:solidFill>
              </a:rPr>
              <a:t>.</a:t>
            </a:r>
            <a:endParaRPr lang="en-US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049962"/>
          </a:xfrm>
        </p:spPr>
        <p:txBody>
          <a:bodyPr/>
          <a:lstStyle/>
          <a:p>
            <a:pPr>
              <a:defRPr/>
            </a:pPr>
            <a:r>
              <a:rPr lang="en-US" sz="13800" dirty="0" smtClean="0"/>
              <a:t>THANKS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3399"/>
                </a:solidFill>
              </a:rPr>
              <a:t>SOME FACTS ABOUT RAJASTHAN</a:t>
            </a:r>
            <a:endParaRPr lang="en-US" sz="3600" dirty="0">
              <a:solidFill>
                <a:srgbClr val="0033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2625"/>
          <a:ext cx="9144000" cy="617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1447800"/>
                <a:gridCol w="1447800"/>
              </a:tblGrid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495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Geographical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Lac. Sq.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3.42</a:t>
                      </a:r>
                      <a:endParaRPr lang="en-US" sz="2400" dirty="0"/>
                    </a:p>
                  </a:txBody>
                  <a:tcPr/>
                </a:tc>
              </a:tr>
              <a:tr h="54952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Average size of operational holdings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Ha.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3.07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1478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No. of holdings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Lac Nos.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68.88</a:t>
                      </a:r>
                      <a:endParaRPr lang="en-US" sz="2400" dirty="0"/>
                    </a:p>
                  </a:txBody>
                  <a:tcPr/>
                </a:tc>
              </a:tr>
              <a:tr h="5495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cultivable area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 Ha.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255.55</a:t>
                      </a:r>
                      <a:endParaRPr lang="en-US" sz="2400" dirty="0"/>
                    </a:p>
                  </a:txBody>
                  <a:tcPr/>
                </a:tc>
              </a:tr>
              <a:tr h="61478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Net Irrigated Area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Lac Ha.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76.49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1478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Gross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Irrigated Area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Ha.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98.65</a:t>
                      </a:r>
                      <a:endParaRPr lang="en-US" sz="2400" dirty="0"/>
                    </a:p>
                  </a:txBody>
                  <a:tcPr/>
                </a:tc>
              </a:tr>
              <a:tr h="5495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r>
                        <a:rPr lang="en-US" sz="2800" baseline="0" dirty="0" smtClean="0"/>
                        <a:t> No. of Cultivators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 No.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136.19</a:t>
                      </a:r>
                      <a:endParaRPr lang="en-US" sz="2400" dirty="0"/>
                    </a:p>
                  </a:txBody>
                  <a:tcPr/>
                </a:tc>
              </a:tr>
              <a:tr h="4848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Agriculture Share in GSDP </a:t>
                      </a:r>
                      <a:r>
                        <a:rPr lang="en-US" sz="2000" dirty="0" smtClean="0"/>
                        <a:t>(on current prices)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20.27</a:t>
                      </a:r>
                      <a:endParaRPr lang="en-US" sz="2400" dirty="0"/>
                    </a:p>
                  </a:txBody>
                  <a:tcPr/>
                </a:tc>
              </a:tr>
              <a:tr h="54952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Per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capita income on current prices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Rs.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65974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495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Normal Av. rainfall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463.6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"/>
          <a:ext cx="9144001" cy="6857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225"/>
                <a:gridCol w="2861388"/>
                <a:gridCol w="2861388"/>
              </a:tblGrid>
              <a:tr h="61812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Average rainfall (mm) in Rajasthan  during  2015-16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Month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Eastern Rajasthan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Western Rajasthan</a:t>
                      </a:r>
                      <a:endParaRPr lang="en-US" sz="2200" b="1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June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96.3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53.2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July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297.3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234.6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August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138.1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58.8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September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35.7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October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1.1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November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0.1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December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January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March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6.7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April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</a:t>
                      </a:r>
                      <a:endParaRPr lang="en-US" sz="2200" dirty="0"/>
                    </a:p>
                  </a:txBody>
                  <a:tcPr/>
                </a:tc>
              </a:tr>
              <a:tr h="47999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4.1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3399"/>
                </a:solidFill>
              </a:rPr>
              <a:t>POSITION OF RAJASTHAN IN INDIA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685800"/>
          <a:ext cx="8763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600200"/>
                <a:gridCol w="1676400"/>
                <a:gridCol w="1676400"/>
                <a:gridCol w="1447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Crop</a:t>
                      </a:r>
                      <a:endParaRPr lang="en-US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Area (million ha.) during</a:t>
                      </a:r>
                      <a:r>
                        <a:rPr lang="en-US" sz="2400" baseline="0" dirty="0" smtClean="0"/>
                        <a:t> 2014-15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Rajasthan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to India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Position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Bajra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57.57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r>
                        <a:rPr lang="en-US" sz="2400" b="1" baseline="30000" dirty="0" smtClean="0"/>
                        <a:t>st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5.79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42.72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r>
                        <a:rPr lang="en-US" sz="2400" b="1" baseline="30000" dirty="0" smtClean="0"/>
                        <a:t>st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Coarse Cereals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24.15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24.92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</a:t>
                      </a:r>
                      <a:r>
                        <a:rPr lang="en-US" sz="2400" b="1" baseline="30000" dirty="0" smtClean="0"/>
                        <a:t>st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Guar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4.63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77.68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</a:t>
                      </a:r>
                      <a:r>
                        <a:rPr lang="en-US" sz="2400" b="1" baseline="30000" dirty="0" smtClean="0"/>
                        <a:t>st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Oilseed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25.73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r>
                        <a:rPr lang="en-US" sz="2400" b="1" baseline="30000" dirty="0" smtClean="0"/>
                        <a:t>nd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Pulses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r>
                        <a:rPr lang="en-US" sz="2400" b="1" baseline="30000" dirty="0" smtClean="0"/>
                        <a:t>nd  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Food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122.07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12.87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10.54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r>
                        <a:rPr lang="en-US" sz="2400" b="1" baseline="30000" dirty="0" smtClean="0"/>
                        <a:t>rd</a:t>
                      </a:r>
                      <a:r>
                        <a:rPr lang="en-US" sz="2400" b="1" dirty="0" smtClean="0"/>
                        <a:t>  </a:t>
                      </a:r>
                      <a:endParaRPr lang="en-US" sz="24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Gram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8.19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1.26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15.33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Soybean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11.09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0.92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8.33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30.97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10.71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9.77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dirty="0" smtClean="0"/>
                        <a:t>  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3399"/>
                </a:solidFill>
              </a:rPr>
              <a:t>POSITION OF RAJASTHAN IN INDIA</a:t>
            </a:r>
            <a:endParaRPr lang="en-US" sz="3200" dirty="0">
              <a:solidFill>
                <a:srgbClr val="0033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533401"/>
          <a:ext cx="8686800" cy="599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1"/>
                <a:gridCol w="1524000"/>
                <a:gridCol w="1524000"/>
                <a:gridCol w="1600200"/>
                <a:gridCol w="1676399"/>
              </a:tblGrid>
              <a:tr h="380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Crop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Production</a:t>
                      </a:r>
                      <a:r>
                        <a:rPr lang="en-US" sz="2400" baseline="0" dirty="0" smtClean="0"/>
                        <a:t> (million tones</a:t>
                      </a:r>
                      <a:r>
                        <a:rPr lang="en-US" baseline="0" dirty="0" smtClean="0"/>
                        <a:t>) </a:t>
                      </a:r>
                      <a:r>
                        <a:rPr lang="en-US" sz="2400" dirty="0" smtClean="0"/>
                        <a:t>during</a:t>
                      </a:r>
                      <a:r>
                        <a:rPr lang="en-US" sz="2400" baseline="0" dirty="0" smtClean="0"/>
                        <a:t> 2014-15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42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Rajasthan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to India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Position</a:t>
                      </a:r>
                      <a:endParaRPr lang="en-US" sz="2400" dirty="0"/>
                    </a:p>
                  </a:txBody>
                  <a:tcPr/>
                </a:tc>
              </a:tr>
              <a:tr h="30479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Bajra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9.05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4.49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49.64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r>
                        <a:rPr lang="en-US" sz="2400" b="1" baseline="30000" dirty="0" smtClean="0"/>
                        <a:t>st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3809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2.90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45.89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r>
                        <a:rPr lang="en-US" sz="2400" b="1" baseline="30000" dirty="0" smtClean="0"/>
                        <a:t>st</a:t>
                      </a:r>
                      <a:r>
                        <a:rPr lang="en-US" sz="2400" b="1" dirty="0" smtClean="0"/>
                        <a:t> </a:t>
                      </a:r>
                    </a:p>
                  </a:txBody>
                  <a:tcPr/>
                </a:tc>
              </a:tr>
              <a:tr h="3809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Coarse Cereals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41.75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7.57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18.12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r>
                        <a:rPr lang="en-US" sz="2400" b="1" baseline="30000" dirty="0" smtClean="0"/>
                        <a:t>st</a:t>
                      </a:r>
                      <a:r>
                        <a:rPr lang="en-US" sz="2400" b="1" dirty="0" smtClean="0"/>
                        <a:t> </a:t>
                      </a:r>
                    </a:p>
                  </a:txBody>
                  <a:tcPr/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Guar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3.58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2.75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76.81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</a:t>
                      </a:r>
                      <a:r>
                        <a:rPr lang="en-US" sz="2400" b="1" baseline="30000" dirty="0" smtClean="0"/>
                        <a:t>st</a:t>
                      </a:r>
                      <a:r>
                        <a:rPr lang="en-US" sz="2400" b="1" dirty="0" smtClean="0"/>
                        <a:t> </a:t>
                      </a:r>
                    </a:p>
                  </a:txBody>
                  <a:tcPr/>
                </a:tc>
              </a:tr>
              <a:tr h="2285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Groundnut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15.56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r>
                        <a:rPr lang="en-US" sz="2400" b="1" baseline="30000" dirty="0" smtClean="0"/>
                        <a:t>nd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4795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Oilseed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26.67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5.32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19.94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</a:t>
                      </a:r>
                      <a:r>
                        <a:rPr lang="en-US" sz="2400" b="1" baseline="30000" dirty="0" smtClean="0"/>
                        <a:t>nd</a:t>
                      </a:r>
                      <a:r>
                        <a:rPr lang="en-US" sz="2400" b="1" dirty="0" smtClean="0"/>
                        <a:t>   </a:t>
                      </a:r>
                    </a:p>
                  </a:txBody>
                  <a:tcPr/>
                </a:tc>
              </a:tr>
              <a:tr h="3586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7.17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0.91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12.69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r>
                        <a:rPr lang="en-US" sz="2400" b="1" baseline="30000" dirty="0" smtClean="0"/>
                        <a:t>nd</a:t>
                      </a:r>
                      <a:r>
                        <a:rPr lang="en-US" sz="2400" b="1" dirty="0" smtClean="0"/>
                        <a:t> </a:t>
                      </a:r>
                    </a:p>
                  </a:txBody>
                  <a:tcPr/>
                </a:tc>
              </a:tr>
              <a:tr h="4348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Pulses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17.19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11.34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</a:t>
                      </a:r>
                      <a:r>
                        <a:rPr lang="en-US" sz="2400" b="1" baseline="30000" dirty="0" smtClean="0"/>
                        <a:t>nd</a:t>
                      </a:r>
                      <a:r>
                        <a:rPr lang="en-US" sz="2400" b="1" dirty="0" smtClean="0"/>
                        <a:t> </a:t>
                      </a:r>
                    </a:p>
                  </a:txBody>
                  <a:tcPr/>
                </a:tc>
              </a:tr>
              <a:tr h="2824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Soybean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10.53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9.08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3</a:t>
                      </a:r>
                      <a:r>
                        <a:rPr lang="en-US" sz="2400" b="1" baseline="30000" dirty="0" smtClean="0"/>
                        <a:t>rd</a:t>
                      </a:r>
                      <a:r>
                        <a:rPr lang="en-US" sz="2400" b="1" dirty="0" smtClean="0"/>
                        <a:t> </a:t>
                      </a:r>
                    </a:p>
                  </a:txBody>
                  <a:tcPr/>
                </a:tc>
              </a:tr>
              <a:tr h="3539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Food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252.68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19.75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7.82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4845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88.94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9.87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r>
                        <a:rPr lang="en-US" sz="2400" b="1" baseline="30000" dirty="0" smtClean="0"/>
                        <a:t>th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6600CC"/>
                </a:solidFill>
              </a:rPr>
              <a:t>PRODUCTION OF CEREALS DURING LAST THREE YEARS</a:t>
            </a:r>
            <a:endParaRPr lang="en-US" sz="2400" dirty="0">
              <a:solidFill>
                <a:srgbClr val="6600CC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907026"/>
          <a:ext cx="8686799" cy="5069146"/>
        </p:xfrm>
        <a:graphic>
          <a:graphicData uri="http://schemas.openxmlformats.org/drawingml/2006/table">
            <a:tbl>
              <a:tblPr/>
              <a:tblGrid>
                <a:gridCol w="2266121"/>
                <a:gridCol w="1661822"/>
                <a:gridCol w="1737360"/>
                <a:gridCol w="1510748"/>
                <a:gridCol w="1510748"/>
              </a:tblGrid>
              <a:tr h="750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Crop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2013-14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2014-15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2015-16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increase over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2014-15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Jowar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Bajra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S.Millets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Wheat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Barley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CEREALS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163.05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0" y="5334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PRODUCTION IN LACS TONNES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Note-  (1) Production of </a:t>
            </a:r>
            <a:r>
              <a:rPr lang="en-US" i="1" dirty="0" err="1" smtClean="0">
                <a:solidFill>
                  <a:srgbClr val="FF0000"/>
                </a:solidFill>
              </a:rPr>
              <a:t>Kharif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crops reduced due to poor and erratic rainfall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(2) Reduction in area under  Barley led to lower production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6600CC"/>
                </a:solidFill>
              </a:rPr>
              <a:t>PRODUCTION OF PULSES AND FOODGRAINS DURING LAST THREE YEARS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219200"/>
          <a:ext cx="8686801" cy="4670552"/>
        </p:xfrm>
        <a:graphic>
          <a:graphicData uri="http://schemas.openxmlformats.org/drawingml/2006/table">
            <a:tbl>
              <a:tblPr/>
              <a:tblGrid>
                <a:gridCol w="1849967"/>
                <a:gridCol w="1769533"/>
                <a:gridCol w="1849967"/>
                <a:gridCol w="1608667"/>
                <a:gridCol w="1608667"/>
              </a:tblGrid>
              <a:tr h="398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Crop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2013-14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2014-15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2015-16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increase over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2014-15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PULSES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K.Pulses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Arhar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R.Pulses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PULSES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FOODGRAINS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KHARIF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117.73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121.78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FOODGRAINS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207.17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182.95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3600" y="838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PRODUCTION IN LACS TONNES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934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Note-  (1) Production of </a:t>
            </a:r>
            <a:r>
              <a:rPr lang="en-US" i="1" dirty="0" err="1" smtClean="0">
                <a:solidFill>
                  <a:srgbClr val="FF0000"/>
                </a:solidFill>
              </a:rPr>
              <a:t>Kharif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crops reduced due to poor and erratic rainfall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(2) Reduction in area under  </a:t>
            </a:r>
            <a:r>
              <a:rPr lang="en-US" dirty="0" err="1" smtClean="0">
                <a:solidFill>
                  <a:srgbClr val="FF0000"/>
                </a:solidFill>
              </a:rPr>
              <a:t>rainfed</a:t>
            </a:r>
            <a:r>
              <a:rPr lang="en-US" dirty="0" smtClean="0">
                <a:solidFill>
                  <a:srgbClr val="FF0000"/>
                </a:solidFill>
              </a:rPr>
              <a:t> Gram due to  poor rainfall in </a:t>
            </a:r>
            <a:r>
              <a:rPr lang="en-US" i="1" dirty="0" smtClean="0">
                <a:solidFill>
                  <a:srgbClr val="FF0000"/>
                </a:solidFill>
              </a:rPr>
              <a:t>Rabi </a:t>
            </a:r>
            <a:r>
              <a:rPr lang="en-US" dirty="0" smtClean="0">
                <a:solidFill>
                  <a:srgbClr val="FF0000"/>
                </a:solidFill>
              </a:rPr>
              <a:t>led to lower production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6600CC"/>
                </a:solidFill>
              </a:rPr>
              <a:t>PRODUCTION OF OILSEEDS DURING LAST THREE YEARS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990600"/>
          <a:ext cx="8763000" cy="4983222"/>
        </p:xfrm>
        <a:graphic>
          <a:graphicData uri="http://schemas.openxmlformats.org/drawingml/2006/table">
            <a:tbl>
              <a:tblPr/>
              <a:tblGrid>
                <a:gridCol w="1866194"/>
                <a:gridCol w="1785056"/>
                <a:gridCol w="1866194"/>
                <a:gridCol w="1622778"/>
                <a:gridCol w="1622778"/>
              </a:tblGrid>
              <a:tr h="762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Crop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2013-14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2014-15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2015-16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increase over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2014-15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Sesamum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Groundnut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Soybean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Castor Seed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Rapeseed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&amp;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Mustard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Taramira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Linseed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OILSEEDS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0" y="6096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PRODUCTION IN LACS TONNES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Note-  Production of soybean and some other minor oilseed crops reduced due to poor and erratic rainfall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00B0F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1986</TotalTime>
  <Words>1925</Words>
  <Application>Microsoft Office PowerPoint</Application>
  <PresentationFormat>On-screen Show (4:3)</PresentationFormat>
  <Paragraphs>618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“KRISHI KARMAN AWARD”</vt:lpstr>
      <vt:lpstr>   GOVERNMENT OF RAJASTHAN    </vt:lpstr>
      <vt:lpstr>SOME FACTS ABOUT RAJASTHAN</vt:lpstr>
      <vt:lpstr>Slide 4</vt:lpstr>
      <vt:lpstr>POSITION OF RAJASTHAN IN INDIA</vt:lpstr>
      <vt:lpstr>POSITION OF RAJASTHAN IN INDIA</vt:lpstr>
      <vt:lpstr>PRODUCTION OF CEREALS DURING LAST THREE YEARS</vt:lpstr>
      <vt:lpstr>PRODUCTION OF PULSES AND FOODGRAINS DURING LAST THREE YEARS</vt:lpstr>
      <vt:lpstr>PRODUCTION OF OILSEEDS DURING LAST THREE YEARS</vt:lpstr>
      <vt:lpstr>ACHIEVEMENTS IN PRODUCTION during 2015-16</vt:lpstr>
      <vt:lpstr>ACHIEVEMENTS IN PRODUCTIVITY DURING 2015-16</vt:lpstr>
      <vt:lpstr>ACHIEVEMENTS IN PRODUCTIVITY DURING 2015-16</vt:lpstr>
      <vt:lpstr>EXPENDITURE  INCURRED (Rs. In Lacs)</vt:lpstr>
      <vt:lpstr>                 Allotment &amp; expenditure from 2013-14 to 2015-16</vt:lpstr>
      <vt:lpstr>STRATEGY AND MEASURES ADOPTED FOR ENHANCING PRODUCTION</vt:lpstr>
      <vt:lpstr>STRATEGY AND MEASURES ADOPTED FOR ENHANCING PRODUCTION</vt:lpstr>
      <vt:lpstr>INTERVENTION FOR EFFICIENT USE OF WATER </vt:lpstr>
      <vt:lpstr>NEW INNOVATIONS AND INITIATIVES</vt:lpstr>
      <vt:lpstr>Slide 19</vt:lpstr>
      <vt:lpstr>INTER-DEPARTMENTAL COORDINATION</vt:lpstr>
      <vt:lpstr>POST HARVEST MANAGEMENT &amp; MARKETING SUPPORT</vt:lpstr>
      <vt:lpstr>POST HARVEST MANAGEMENT &amp; MARKETING SUPPORT</vt:lpstr>
      <vt:lpstr>FUTURE STRATEGY AND ROADMAP</vt:lpstr>
      <vt:lpstr>FUTURE STRATEGY AND ROADMAP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“REWARD SCHEME”</dc:title>
  <dc:creator>dell</dc:creator>
  <cp:lastModifiedBy>admin</cp:lastModifiedBy>
  <cp:revision>328</cp:revision>
  <dcterms:created xsi:type="dcterms:W3CDTF">2011-06-01T11:23:09Z</dcterms:created>
  <dcterms:modified xsi:type="dcterms:W3CDTF">2017-03-09T13:16:23Z</dcterms:modified>
</cp:coreProperties>
</file>